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2" r:id="rId3"/>
    <p:sldId id="260" r:id="rId4"/>
    <p:sldId id="271" r:id="rId5"/>
    <p:sldId id="272" r:id="rId6"/>
    <p:sldId id="273" r:id="rId7"/>
    <p:sldId id="257" r:id="rId8"/>
    <p:sldId id="258" r:id="rId9"/>
    <p:sldId id="259" r:id="rId10"/>
    <p:sldId id="275" r:id="rId11"/>
    <p:sldId id="261" r:id="rId12"/>
    <p:sldId id="276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8288000" cy="10287000"/>
  <p:notesSz cx="7102475" cy="9388475"/>
  <p:embeddedFontLst>
    <p:embeddedFont>
      <p:font typeface="Kanit" panose="00000500000000000000" pitchFamily="2" charset="-34"/>
      <p:regular r:id="rId22"/>
      <p:bold r:id="rId23"/>
      <p:italic r:id="rId24"/>
      <p:boldItalic r:id="rId25"/>
    </p:embeddedFont>
    <p:embeddedFont>
      <p:font typeface="Kanit Bold" panose="00000800000000000000" pitchFamily="2" charset="-34"/>
      <p:bold r:id="rId26"/>
    </p:embeddedFont>
    <p:embeddedFont>
      <p:font typeface="Kanit Light" panose="00000400000000000000" pitchFamily="2" charset="-34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FA89C-0A16-4264-AD1F-B06AEAC5707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2974B68-3B5E-4B04-B71E-3E0C1B4E1E08}">
      <dgm:prSet phldrT="[Text]" custT="1"/>
      <dgm:spPr>
        <a:xfrm>
          <a:off x="120178" y="403860"/>
          <a:ext cx="2286000" cy="538480"/>
        </a:xfr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3600" dirty="0">
              <a:solidFill>
                <a:sysClr val="window" lastClr="FFFFFF"/>
              </a:solidFill>
              <a:latin typeface="Kanit" panose="00000500000000000000" pitchFamily="2" charset="-34"/>
              <a:ea typeface="+mn-ea"/>
              <a:cs typeface="Kanit" panose="00000500000000000000" pitchFamily="2" charset="-34"/>
            </a:rPr>
            <a:t>Problem</a:t>
          </a:r>
        </a:p>
      </dgm:t>
    </dgm:pt>
    <dgm:pt modelId="{885B5C7B-3C74-4B02-8C26-3A3FD95461E2}" type="parTrans" cxnId="{8DF6D04F-05EA-4E78-8A8C-9CD2551BF099}">
      <dgm:prSet/>
      <dgm:spPr/>
      <dgm:t>
        <a:bodyPr/>
        <a:lstStyle/>
        <a:p>
          <a:endParaRPr lang="en-US"/>
        </a:p>
      </dgm:t>
    </dgm:pt>
    <dgm:pt modelId="{FFEADE97-7148-43D2-BFE0-833BC76F3949}" type="sibTrans" cxnId="{8DF6D04F-05EA-4E78-8A8C-9CD2551BF099}">
      <dgm:prSet/>
      <dgm:spPr/>
      <dgm:t>
        <a:bodyPr/>
        <a:lstStyle/>
        <a:p>
          <a:endParaRPr lang="en-US"/>
        </a:p>
      </dgm:t>
    </dgm:pt>
    <dgm:pt modelId="{C61269D3-F3E4-4BBE-9312-06E7C5CDB57E}">
      <dgm:prSet phldrT="[Text]" custT="1"/>
      <dgm:spPr>
        <a:xfrm>
          <a:off x="5213821" y="403860"/>
          <a:ext cx="2286000" cy="538480"/>
        </a:xfr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3600" dirty="0">
              <a:solidFill>
                <a:sysClr val="window" lastClr="FFFFFF"/>
              </a:solidFill>
              <a:latin typeface="Kanit" panose="00000500000000000000" pitchFamily="2" charset="-34"/>
              <a:ea typeface="+mn-ea"/>
              <a:cs typeface="Kanit" panose="00000500000000000000" pitchFamily="2" charset="-34"/>
            </a:rPr>
            <a:t>Change</a:t>
          </a:r>
        </a:p>
      </dgm:t>
    </dgm:pt>
    <dgm:pt modelId="{40A8825E-5BAE-46B9-9C76-0059E12EB727}" type="parTrans" cxnId="{42228105-D698-4622-9754-1F4C34914812}">
      <dgm:prSet/>
      <dgm:spPr/>
      <dgm:t>
        <a:bodyPr/>
        <a:lstStyle/>
        <a:p>
          <a:endParaRPr lang="en-US"/>
        </a:p>
      </dgm:t>
    </dgm:pt>
    <dgm:pt modelId="{9733AE23-92C0-46FC-B702-DCE5D38CABD6}" type="sibTrans" cxnId="{42228105-D698-4622-9754-1F4C34914812}">
      <dgm:prSet/>
      <dgm:spPr/>
      <dgm:t>
        <a:bodyPr/>
        <a:lstStyle/>
        <a:p>
          <a:endParaRPr lang="en-US"/>
        </a:p>
      </dgm:t>
    </dgm:pt>
    <dgm:pt modelId="{B571344D-2BC7-47CB-9DC3-F40FCA729243}">
      <dgm:prSet phldrT="[Text]"/>
      <dgm:spPr>
        <a:xfrm>
          <a:off x="2666999" y="403860"/>
          <a:ext cx="2286000" cy="538480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7AC4777-FBB6-4927-A40D-2C9602D9F1F3}" type="sibTrans" cxnId="{EFEDA3AA-D79E-4D22-A126-BF9DE743B352}">
      <dgm:prSet/>
      <dgm:spPr/>
      <dgm:t>
        <a:bodyPr/>
        <a:lstStyle/>
        <a:p>
          <a:endParaRPr lang="en-US"/>
        </a:p>
      </dgm:t>
    </dgm:pt>
    <dgm:pt modelId="{348EAEBC-F57E-4922-A02F-760EAA2FE08E}" type="parTrans" cxnId="{EFEDA3AA-D79E-4D22-A126-BF9DE743B352}">
      <dgm:prSet/>
      <dgm:spPr/>
      <dgm:t>
        <a:bodyPr/>
        <a:lstStyle/>
        <a:p>
          <a:endParaRPr lang="en-US"/>
        </a:p>
      </dgm:t>
    </dgm:pt>
    <dgm:pt modelId="{A0D002BD-581F-4E69-BB7D-26CF9FC18500}" type="pres">
      <dgm:prSet presAssocID="{D31FA89C-0A16-4264-AD1F-B06AEAC5707B}" presName="CompostProcess" presStyleCnt="0">
        <dgm:presLayoutVars>
          <dgm:dir/>
          <dgm:resizeHandles val="exact"/>
        </dgm:presLayoutVars>
      </dgm:prSet>
      <dgm:spPr/>
    </dgm:pt>
    <dgm:pt modelId="{4B9DBE18-3E70-4EF4-BBB8-9D035AFE667F}" type="pres">
      <dgm:prSet presAssocID="{D31FA89C-0A16-4264-AD1F-B06AEAC5707B}" presName="arrow" presStyleLbl="bgShp" presStyleIdx="0" presStyleCnt="1" custLinFactNeighborX="-33824" custLinFactNeighborY="97170"/>
      <dgm:spPr>
        <a:xfrm>
          <a:off x="0" y="0"/>
          <a:ext cx="6477000" cy="134620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D6E89DD-DB1A-4A83-A2F0-562C1AB43ED9}" type="pres">
      <dgm:prSet presAssocID="{D31FA89C-0A16-4264-AD1F-B06AEAC5707B}" presName="linearProcess" presStyleCnt="0"/>
      <dgm:spPr/>
    </dgm:pt>
    <dgm:pt modelId="{74A79FFE-622A-487E-89B9-71FEEC1E1AA4}" type="pres">
      <dgm:prSet presAssocID="{02974B68-3B5E-4B04-B71E-3E0C1B4E1E08}" presName="text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2D0D5543-BCA0-46FA-80B0-F0E5B85389F6}" type="pres">
      <dgm:prSet presAssocID="{FFEADE97-7148-43D2-BFE0-833BC76F3949}" presName="sibTrans" presStyleCnt="0"/>
      <dgm:spPr/>
    </dgm:pt>
    <dgm:pt modelId="{428CDAA3-452B-418D-897C-11D05CDAEBE7}" type="pres">
      <dgm:prSet presAssocID="{B571344D-2BC7-47CB-9DC3-F40FCA729243}" presName="text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61C3EE76-A8A3-4135-B2C1-DB1CC332FB33}" type="pres">
      <dgm:prSet presAssocID="{C7AC4777-FBB6-4927-A40D-2C9602D9F1F3}" presName="sibTrans" presStyleCnt="0"/>
      <dgm:spPr/>
    </dgm:pt>
    <dgm:pt modelId="{25F714F8-EF21-4AA5-83A1-9E6AE8746D1C}" type="pres">
      <dgm:prSet presAssocID="{C61269D3-F3E4-4BBE-9312-06E7C5CDB57E}" presName="text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2228105-D698-4622-9754-1F4C34914812}" srcId="{D31FA89C-0A16-4264-AD1F-B06AEAC5707B}" destId="{C61269D3-F3E4-4BBE-9312-06E7C5CDB57E}" srcOrd="2" destOrd="0" parTransId="{40A8825E-5BAE-46B9-9C76-0059E12EB727}" sibTransId="{9733AE23-92C0-46FC-B702-DCE5D38CABD6}"/>
    <dgm:cxn modelId="{0D585D29-1997-48D0-869F-17A197B23B2F}" type="presOf" srcId="{02974B68-3B5E-4B04-B71E-3E0C1B4E1E08}" destId="{74A79FFE-622A-487E-89B9-71FEEC1E1AA4}" srcOrd="0" destOrd="0" presId="urn:microsoft.com/office/officeart/2005/8/layout/hProcess9"/>
    <dgm:cxn modelId="{8DF6D04F-05EA-4E78-8A8C-9CD2551BF099}" srcId="{D31FA89C-0A16-4264-AD1F-B06AEAC5707B}" destId="{02974B68-3B5E-4B04-B71E-3E0C1B4E1E08}" srcOrd="0" destOrd="0" parTransId="{885B5C7B-3C74-4B02-8C26-3A3FD95461E2}" sibTransId="{FFEADE97-7148-43D2-BFE0-833BC76F3949}"/>
    <dgm:cxn modelId="{F31BDC85-B9B7-4DDE-B9F7-2AB615B4513C}" type="presOf" srcId="{D31FA89C-0A16-4264-AD1F-B06AEAC5707B}" destId="{A0D002BD-581F-4E69-BB7D-26CF9FC18500}" srcOrd="0" destOrd="0" presId="urn:microsoft.com/office/officeart/2005/8/layout/hProcess9"/>
    <dgm:cxn modelId="{AD3BBF86-564D-4315-8170-50514D0D309B}" type="presOf" srcId="{C61269D3-F3E4-4BBE-9312-06E7C5CDB57E}" destId="{25F714F8-EF21-4AA5-83A1-9E6AE8746D1C}" srcOrd="0" destOrd="0" presId="urn:microsoft.com/office/officeart/2005/8/layout/hProcess9"/>
    <dgm:cxn modelId="{EFEDA3AA-D79E-4D22-A126-BF9DE743B352}" srcId="{D31FA89C-0A16-4264-AD1F-B06AEAC5707B}" destId="{B571344D-2BC7-47CB-9DC3-F40FCA729243}" srcOrd="1" destOrd="0" parTransId="{348EAEBC-F57E-4922-A02F-760EAA2FE08E}" sibTransId="{C7AC4777-FBB6-4927-A40D-2C9602D9F1F3}"/>
    <dgm:cxn modelId="{294DFBFB-4541-4D87-8AAD-11B432F26C84}" type="presOf" srcId="{B571344D-2BC7-47CB-9DC3-F40FCA729243}" destId="{428CDAA3-452B-418D-897C-11D05CDAEBE7}" srcOrd="0" destOrd="0" presId="urn:microsoft.com/office/officeart/2005/8/layout/hProcess9"/>
    <dgm:cxn modelId="{93203974-4EBE-448B-AF45-E690CD0F3DF8}" type="presParOf" srcId="{A0D002BD-581F-4E69-BB7D-26CF9FC18500}" destId="{4B9DBE18-3E70-4EF4-BBB8-9D035AFE667F}" srcOrd="0" destOrd="0" presId="urn:microsoft.com/office/officeart/2005/8/layout/hProcess9"/>
    <dgm:cxn modelId="{F7896658-C2F2-4F3F-8A74-5E430A0CBB1F}" type="presParOf" srcId="{A0D002BD-581F-4E69-BB7D-26CF9FC18500}" destId="{ED6E89DD-DB1A-4A83-A2F0-562C1AB43ED9}" srcOrd="1" destOrd="0" presId="urn:microsoft.com/office/officeart/2005/8/layout/hProcess9"/>
    <dgm:cxn modelId="{E517F035-1BB5-40D8-9541-C302787E2B43}" type="presParOf" srcId="{ED6E89DD-DB1A-4A83-A2F0-562C1AB43ED9}" destId="{74A79FFE-622A-487E-89B9-71FEEC1E1AA4}" srcOrd="0" destOrd="0" presId="urn:microsoft.com/office/officeart/2005/8/layout/hProcess9"/>
    <dgm:cxn modelId="{5E9CD346-7FC2-4786-B37F-78A975B8EDBD}" type="presParOf" srcId="{ED6E89DD-DB1A-4A83-A2F0-562C1AB43ED9}" destId="{2D0D5543-BCA0-46FA-80B0-F0E5B85389F6}" srcOrd="1" destOrd="0" presId="urn:microsoft.com/office/officeart/2005/8/layout/hProcess9"/>
    <dgm:cxn modelId="{36074E7D-4EAB-43F2-9132-933105E1B271}" type="presParOf" srcId="{ED6E89DD-DB1A-4A83-A2F0-562C1AB43ED9}" destId="{428CDAA3-452B-418D-897C-11D05CDAEBE7}" srcOrd="2" destOrd="0" presId="urn:microsoft.com/office/officeart/2005/8/layout/hProcess9"/>
    <dgm:cxn modelId="{306BAE40-8159-4A3C-BA12-BFD8A7164F41}" type="presParOf" srcId="{ED6E89DD-DB1A-4A83-A2F0-562C1AB43ED9}" destId="{61C3EE76-A8A3-4135-B2C1-DB1CC332FB33}" srcOrd="3" destOrd="0" presId="urn:microsoft.com/office/officeart/2005/8/layout/hProcess9"/>
    <dgm:cxn modelId="{0063A517-1252-4B14-A9CF-5EE26AABE8CF}" type="presParOf" srcId="{ED6E89DD-DB1A-4A83-A2F0-562C1AB43ED9}" destId="{25F714F8-EF21-4AA5-83A1-9E6AE8746D1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DBE18-3E70-4EF4-BBB8-9D035AFE667F}">
      <dsp:nvSpPr>
        <dsp:cNvPr id="0" name=""/>
        <dsp:cNvSpPr/>
      </dsp:nvSpPr>
      <dsp:spPr>
        <a:xfrm>
          <a:off x="0" y="0"/>
          <a:ext cx="12253783" cy="2253452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79FFE-622A-487E-89B9-71FEEC1E1AA4}">
      <dsp:nvSpPr>
        <dsp:cNvPr id="0" name=""/>
        <dsp:cNvSpPr/>
      </dsp:nvSpPr>
      <dsp:spPr>
        <a:xfrm>
          <a:off x="0" y="676035"/>
          <a:ext cx="4324864" cy="90138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Kanit" panose="00000500000000000000" pitchFamily="2" charset="-34"/>
              <a:ea typeface="+mn-ea"/>
              <a:cs typeface="Kanit" panose="00000500000000000000" pitchFamily="2" charset="-34"/>
            </a:rPr>
            <a:t>Problem</a:t>
          </a:r>
        </a:p>
      </dsp:txBody>
      <dsp:txXfrm>
        <a:off x="44002" y="720037"/>
        <a:ext cx="4236860" cy="813376"/>
      </dsp:txXfrm>
    </dsp:sp>
    <dsp:sp modelId="{428CDAA3-452B-418D-897C-11D05CDAEBE7}">
      <dsp:nvSpPr>
        <dsp:cNvPr id="0" name=""/>
        <dsp:cNvSpPr/>
      </dsp:nvSpPr>
      <dsp:spPr>
        <a:xfrm>
          <a:off x="5045675" y="676035"/>
          <a:ext cx="4324864" cy="901380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089677" y="720037"/>
        <a:ext cx="4236860" cy="813376"/>
      </dsp:txXfrm>
    </dsp:sp>
    <dsp:sp modelId="{25F714F8-EF21-4AA5-83A1-9E6AE8746D1C}">
      <dsp:nvSpPr>
        <dsp:cNvPr id="0" name=""/>
        <dsp:cNvSpPr/>
      </dsp:nvSpPr>
      <dsp:spPr>
        <a:xfrm>
          <a:off x="10091351" y="676035"/>
          <a:ext cx="4324864" cy="901380"/>
        </a:xfrm>
        <a:prstGeom prst="roundRect">
          <a:avLst/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ysClr val="window" lastClr="FFFFFF"/>
              </a:solidFill>
              <a:latin typeface="Kanit" panose="00000500000000000000" pitchFamily="2" charset="-34"/>
              <a:ea typeface="+mn-ea"/>
              <a:cs typeface="Kanit" panose="00000500000000000000" pitchFamily="2" charset="-34"/>
            </a:rPr>
            <a:t>Change</a:t>
          </a:r>
        </a:p>
      </dsp:txBody>
      <dsp:txXfrm>
        <a:off x="10135353" y="720037"/>
        <a:ext cx="4236860" cy="813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77A74-F067-4F56-997E-5716E177222C}" type="datetimeFigureOut">
              <a:rPr lang="th-TH" smtClean="0"/>
              <a:t>30/07/67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092" y="8917423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88449-7A20-464C-BA1D-DBA5B24EE9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412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288-1E76-4B2F-88C0-BFDF425C3A17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ECC6-0F59-43CB-8978-E4B9BC91712F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9163-0687-41FE-9D29-5A293A04675E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5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4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3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9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19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0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5F3-D966-489F-BDE2-C612EFB41BA3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28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7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3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B0C8-90E4-42C4-8CFF-9A7A5493731C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660D-42A6-414A-AE58-937CD45F7E6F}" type="datetime1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BA20B-5406-4068-8F98-C7EA4567CCD4}" type="datetime1">
              <a:rPr lang="en-US" smtClean="0"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878E-6954-4A58-8958-8B08D34A2966}" type="datetime1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6FE0-D96E-44F0-9160-36994595E0DC}" type="datetime1">
              <a:rPr lang="en-US" smtClean="0"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1679-2E50-46B9-8E8C-C9B8797081F8}" type="datetime1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F826-4CC0-43E7-9350-E0964D5091B4}" type="datetime1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CE8A-1932-4290-950E-0E21FDA5FF90}" type="datetime1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6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" Type="http://schemas.openxmlformats.org/officeDocument/2006/relationships/image" Target="../media/image23.svg"/><Relationship Id="rId21" Type="http://schemas.openxmlformats.org/officeDocument/2006/relationships/image" Target="../media/image4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60146" flipH="1" flipV="1">
            <a:off x="1599094" y="4355172"/>
            <a:ext cx="9942740" cy="8080736"/>
          </a:xfrm>
          <a:custGeom>
            <a:avLst/>
            <a:gdLst/>
            <a:ahLst/>
            <a:cxnLst/>
            <a:rect l="l" t="t" r="r" b="b"/>
            <a:pathLst>
              <a:path w="9942740" h="8080736">
                <a:moveTo>
                  <a:pt x="9942741" y="8080736"/>
                </a:moveTo>
                <a:lnTo>
                  <a:pt x="0" y="8080736"/>
                </a:lnTo>
                <a:lnTo>
                  <a:pt x="0" y="0"/>
                </a:lnTo>
                <a:lnTo>
                  <a:pt x="9942741" y="0"/>
                </a:lnTo>
                <a:lnTo>
                  <a:pt x="9942741" y="80807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8934061" cy="893406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743" r="-3174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AutoShape 5"/>
          <p:cNvSpPr/>
          <p:nvPr/>
        </p:nvSpPr>
        <p:spPr>
          <a:xfrm>
            <a:off x="9350963" y="6428606"/>
            <a:ext cx="2067353" cy="0"/>
          </a:xfrm>
          <a:prstGeom prst="line">
            <a:avLst/>
          </a:prstGeom>
          <a:ln w="95250" cap="rnd">
            <a:solidFill>
              <a:srgbClr val="2830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9350963" y="3105530"/>
            <a:ext cx="10632241" cy="284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 dirty="0" err="1">
                <a:solidFill>
                  <a:srgbClr val="283035"/>
                </a:solidFill>
                <a:cs typeface="Kanit Bold"/>
              </a:rPr>
              <a:t>การขับเคลื่อน</a:t>
            </a:r>
            <a:endParaRPr lang="en-US" sz="7500" dirty="0">
              <a:solidFill>
                <a:srgbClr val="283035"/>
              </a:solidFill>
              <a:cs typeface="Kanit Bold"/>
            </a:endParaRPr>
          </a:p>
          <a:p>
            <a:pPr>
              <a:lnSpc>
                <a:spcPts val="7500"/>
              </a:lnSpc>
            </a:pPr>
            <a:r>
              <a:rPr lang="en-US" sz="7500" dirty="0">
                <a:solidFill>
                  <a:srgbClr val="283035"/>
                </a:solidFill>
                <a:latin typeface="Kanit Bold"/>
              </a:rPr>
              <a:t>DSD Data-Driven </a:t>
            </a:r>
          </a:p>
          <a:p>
            <a:pPr>
              <a:lnSpc>
                <a:spcPts val="7000"/>
              </a:lnSpc>
            </a:pPr>
            <a:r>
              <a:rPr lang="en-US" sz="7000" dirty="0">
                <a:solidFill>
                  <a:srgbClr val="283035"/>
                </a:solidFill>
                <a:latin typeface="Kanit Bold"/>
              </a:rPr>
              <a:t>Sandbox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5E11F79-95DA-B224-5804-52539788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23122" y="1562625"/>
            <a:ext cx="863444" cy="1439073"/>
          </a:xfrm>
          <a:custGeom>
            <a:avLst/>
            <a:gdLst/>
            <a:ahLst/>
            <a:cxnLst/>
            <a:rect l="l" t="t" r="r" b="b"/>
            <a:pathLst>
              <a:path w="863444" h="1439073">
                <a:moveTo>
                  <a:pt x="0" y="0"/>
                </a:moveTo>
                <a:lnTo>
                  <a:pt x="863445" y="0"/>
                </a:lnTo>
                <a:lnTo>
                  <a:pt x="863445" y="1439074"/>
                </a:lnTo>
                <a:lnTo>
                  <a:pt x="0" y="143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99335" y="1518487"/>
            <a:ext cx="2364828" cy="2057400"/>
          </a:xfrm>
          <a:custGeom>
            <a:avLst/>
            <a:gdLst/>
            <a:ahLst/>
            <a:cxnLst/>
            <a:rect l="l" t="t" r="r" b="b"/>
            <a:pathLst>
              <a:path w="2364828" h="2057400">
                <a:moveTo>
                  <a:pt x="0" y="0"/>
                </a:moveTo>
                <a:lnTo>
                  <a:pt x="2364828" y="0"/>
                </a:lnTo>
                <a:lnTo>
                  <a:pt x="236482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727244" y="1959812"/>
            <a:ext cx="3048756" cy="1524378"/>
            <a:chOff x="0" y="0"/>
            <a:chExt cx="4065008" cy="203250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4065008" cy="2032504"/>
              <a:chOff x="0" y="0"/>
              <a:chExt cx="2540000" cy="127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-102586"/>
                <a:ext cx="2195790" cy="1372586"/>
              </a:xfrm>
              <a:custGeom>
                <a:avLst/>
                <a:gdLst/>
                <a:ahLst/>
                <a:cxnLst/>
                <a:rect l="l" t="t" r="r" b="b"/>
                <a:pathLst>
                  <a:path w="2195790" h="1372586">
                    <a:moveTo>
                      <a:pt x="0" y="1372586"/>
                    </a:moveTo>
                    <a:cubicBezTo>
                      <a:pt x="0" y="851649"/>
                      <a:pt x="318127" y="383540"/>
                      <a:pt x="802482" y="191770"/>
                    </a:cubicBezTo>
                    <a:cubicBezTo>
                      <a:pt x="1286837" y="0"/>
                      <a:pt x="1839184" y="123464"/>
                      <a:pt x="2195790" y="503211"/>
                    </a:cubicBezTo>
                    <a:lnTo>
                      <a:pt x="1825474" y="850961"/>
                    </a:lnTo>
                    <a:cubicBezTo>
                      <a:pt x="1611510" y="623113"/>
                      <a:pt x="1280102" y="549034"/>
                      <a:pt x="989489" y="664096"/>
                    </a:cubicBezTo>
                    <a:cubicBezTo>
                      <a:pt x="698876" y="779158"/>
                      <a:pt x="508000" y="1060024"/>
                      <a:pt x="508000" y="1372586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8" name="AutoShape 8"/>
          <p:cNvSpPr/>
          <p:nvPr/>
        </p:nvSpPr>
        <p:spPr>
          <a:xfrm>
            <a:off x="4735629" y="2528137"/>
            <a:ext cx="12341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76364" y="2528137"/>
            <a:ext cx="262029" cy="405461"/>
          </a:xfrm>
          <a:custGeom>
            <a:avLst/>
            <a:gdLst/>
            <a:ahLst/>
            <a:cxnLst/>
            <a:rect l="l" t="t" r="r" b="b"/>
            <a:pathLst>
              <a:path w="262029" h="405461">
                <a:moveTo>
                  <a:pt x="0" y="0"/>
                </a:moveTo>
                <a:lnTo>
                  <a:pt x="262029" y="0"/>
                </a:lnTo>
                <a:lnTo>
                  <a:pt x="262029" y="405462"/>
                </a:lnTo>
                <a:lnTo>
                  <a:pt x="0" y="405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098469" y="2509087"/>
            <a:ext cx="12341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2088470" y="4025390"/>
            <a:ext cx="11163152" cy="240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3232576" y="3791258"/>
            <a:ext cx="0" cy="23413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2088431" y="4006340"/>
            <a:ext cx="0" cy="4655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553099" y="4456424"/>
            <a:ext cx="2383680" cy="1492780"/>
          </a:xfrm>
          <a:custGeom>
            <a:avLst/>
            <a:gdLst/>
            <a:ahLst/>
            <a:cxnLst/>
            <a:rect l="l" t="t" r="r" b="b"/>
            <a:pathLst>
              <a:path w="2383680" h="1492780">
                <a:moveTo>
                  <a:pt x="0" y="0"/>
                </a:moveTo>
                <a:lnTo>
                  <a:pt x="2383681" y="0"/>
                </a:lnTo>
                <a:lnTo>
                  <a:pt x="2383681" y="1492779"/>
                </a:lnTo>
                <a:lnTo>
                  <a:pt x="0" y="14927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1852458" y="5212338"/>
            <a:ext cx="17839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11871994" y="5618092"/>
            <a:ext cx="17839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11852458" y="5402838"/>
            <a:ext cx="17839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4660674" y="5599267"/>
            <a:ext cx="12341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924758" y="4189724"/>
            <a:ext cx="1964072" cy="1964072"/>
          </a:xfrm>
          <a:custGeom>
            <a:avLst/>
            <a:gdLst/>
            <a:ahLst/>
            <a:cxnLst/>
            <a:rect l="l" t="t" r="r" b="b"/>
            <a:pathLst>
              <a:path w="1964072" h="1964072">
                <a:moveTo>
                  <a:pt x="0" y="0"/>
                </a:moveTo>
                <a:lnTo>
                  <a:pt x="1964072" y="0"/>
                </a:lnTo>
                <a:lnTo>
                  <a:pt x="1964072" y="1964072"/>
                </a:lnTo>
                <a:lnTo>
                  <a:pt x="0" y="1964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449432" y="4559916"/>
            <a:ext cx="1053462" cy="1361501"/>
          </a:xfrm>
          <a:custGeom>
            <a:avLst/>
            <a:gdLst/>
            <a:ahLst/>
            <a:cxnLst/>
            <a:rect l="l" t="t" r="r" b="b"/>
            <a:pathLst>
              <a:path w="1053462" h="1361501">
                <a:moveTo>
                  <a:pt x="0" y="0"/>
                </a:moveTo>
                <a:lnTo>
                  <a:pt x="1053462" y="0"/>
                </a:lnTo>
                <a:lnTo>
                  <a:pt x="1053462" y="1361501"/>
                </a:lnTo>
                <a:lnTo>
                  <a:pt x="0" y="1361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0023513" y="5580217"/>
            <a:ext cx="12341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980701" y="7088995"/>
            <a:ext cx="1078329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12744940" y="6390803"/>
            <a:ext cx="11" cy="7077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1980673" y="7078266"/>
            <a:ext cx="0" cy="4655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3788490" y="7485626"/>
            <a:ext cx="3057281" cy="1705611"/>
          </a:xfrm>
          <a:custGeom>
            <a:avLst/>
            <a:gdLst/>
            <a:ahLst/>
            <a:cxnLst/>
            <a:rect l="l" t="t" r="r" b="b"/>
            <a:pathLst>
              <a:path w="3057281" h="1705611">
                <a:moveTo>
                  <a:pt x="0" y="0"/>
                </a:moveTo>
                <a:lnTo>
                  <a:pt x="3057281" y="0"/>
                </a:lnTo>
                <a:lnTo>
                  <a:pt x="3057281" y="1705611"/>
                </a:lnTo>
                <a:lnTo>
                  <a:pt x="0" y="1705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62" t="-10009" r="-2362" b="-731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2976353" y="8075151"/>
            <a:ext cx="61708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756226" y="7485879"/>
            <a:ext cx="1243498" cy="1331725"/>
          </a:xfrm>
          <a:custGeom>
            <a:avLst/>
            <a:gdLst/>
            <a:ahLst/>
            <a:cxnLst/>
            <a:rect l="l" t="t" r="r" b="b"/>
            <a:pathLst>
              <a:path w="1243498" h="1331725">
                <a:moveTo>
                  <a:pt x="0" y="0"/>
                </a:moveTo>
                <a:lnTo>
                  <a:pt x="1243498" y="0"/>
                </a:lnTo>
                <a:lnTo>
                  <a:pt x="1243498" y="1331725"/>
                </a:lnTo>
                <a:lnTo>
                  <a:pt x="0" y="1331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6973608" y="8113251"/>
            <a:ext cx="61708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9207382" y="7690272"/>
            <a:ext cx="1534594" cy="961040"/>
          </a:xfrm>
          <a:custGeom>
            <a:avLst/>
            <a:gdLst/>
            <a:ahLst/>
            <a:cxnLst/>
            <a:rect l="l" t="t" r="r" b="b"/>
            <a:pathLst>
              <a:path w="1534594" h="961040">
                <a:moveTo>
                  <a:pt x="0" y="0"/>
                </a:moveTo>
                <a:lnTo>
                  <a:pt x="1534594" y="0"/>
                </a:lnTo>
                <a:lnTo>
                  <a:pt x="1534594" y="961039"/>
                </a:lnTo>
                <a:lnTo>
                  <a:pt x="0" y="961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9400107" y="8176924"/>
            <a:ext cx="1148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9412684" y="8438145"/>
            <a:ext cx="1148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9400107" y="8299566"/>
            <a:ext cx="1148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1997504" y="7330690"/>
            <a:ext cx="1225246" cy="1567176"/>
          </a:xfrm>
          <a:custGeom>
            <a:avLst/>
            <a:gdLst/>
            <a:ahLst/>
            <a:cxnLst/>
            <a:rect l="l" t="t" r="r" b="b"/>
            <a:pathLst>
              <a:path w="1225246" h="1567176">
                <a:moveTo>
                  <a:pt x="0" y="0"/>
                </a:moveTo>
                <a:lnTo>
                  <a:pt x="1225246" y="0"/>
                </a:lnTo>
                <a:lnTo>
                  <a:pt x="1225246" y="1567175"/>
                </a:lnTo>
                <a:lnTo>
                  <a:pt x="0" y="1567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11077800" y="8100333"/>
            <a:ext cx="61708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13756891" y="8086045"/>
            <a:ext cx="61708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4907379" y="7223985"/>
            <a:ext cx="1657005" cy="1657005"/>
          </a:xfrm>
          <a:custGeom>
            <a:avLst/>
            <a:gdLst/>
            <a:ahLst/>
            <a:cxnLst/>
            <a:rect l="l" t="t" r="r" b="b"/>
            <a:pathLst>
              <a:path w="1657005" h="1657005">
                <a:moveTo>
                  <a:pt x="0" y="0"/>
                </a:moveTo>
                <a:lnTo>
                  <a:pt x="1657005" y="0"/>
                </a:lnTo>
                <a:lnTo>
                  <a:pt x="1657005" y="1657006"/>
                </a:lnTo>
                <a:lnTo>
                  <a:pt x="0" y="16570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096863" y="7672785"/>
            <a:ext cx="1830577" cy="1744041"/>
          </a:xfrm>
          <a:custGeom>
            <a:avLst/>
            <a:gdLst/>
            <a:ahLst/>
            <a:cxnLst/>
            <a:rect l="l" t="t" r="r" b="b"/>
            <a:pathLst>
              <a:path w="1830577" h="1744041">
                <a:moveTo>
                  <a:pt x="0" y="0"/>
                </a:moveTo>
                <a:lnTo>
                  <a:pt x="1830578" y="0"/>
                </a:lnTo>
                <a:lnTo>
                  <a:pt x="1830578" y="1744041"/>
                </a:lnTo>
                <a:lnTo>
                  <a:pt x="0" y="17440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1852458" y="204733"/>
            <a:ext cx="5181119" cy="1070087"/>
          </a:xfrm>
          <a:custGeom>
            <a:avLst/>
            <a:gdLst/>
            <a:ahLst/>
            <a:cxnLst/>
            <a:rect l="l" t="t" r="r" b="b"/>
            <a:pathLst>
              <a:path w="5181119" h="1070087">
                <a:moveTo>
                  <a:pt x="0" y="0"/>
                </a:moveTo>
                <a:lnTo>
                  <a:pt x="5181119" y="0"/>
                </a:lnTo>
                <a:lnTo>
                  <a:pt x="5181119" y="1070087"/>
                </a:lnTo>
                <a:lnTo>
                  <a:pt x="0" y="107008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815073" y="-19050"/>
            <a:ext cx="12369302" cy="75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Data-Driven Sandbox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05498" y="350838"/>
            <a:ext cx="4819151" cy="158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เก็บข้อมูลความต้องการจาก สปก.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เพื่อกำหนด 50 หลักสูตร 10 สาขามาตรฐานฯ ในปี 67 ของหน่วยงาน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ที่สอดคล้องกับความต้องการของ สปก.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42900" y="3039799"/>
            <a:ext cx="4023889" cy="78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รายการหลักสูตร/มาตรฐานฯ ประจำปี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ของ สพร. 3 แห่ง/สถาบันเฉพาะทาง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074579" y="3413962"/>
            <a:ext cx="4023889" cy="48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ศทส.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969804" y="777876"/>
            <a:ext cx="4023889" cy="98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Data-Driven 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For Skill Development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781591" y="1200989"/>
            <a:ext cx="4572850" cy="1184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Phase 1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AHRDA/ MARA/ DiSDA/ AMA/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EEC (ชลบุรี/ ระยอง/ ฉะเชิงเทรา)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038393" y="2742619"/>
            <a:ext cx="3737475" cy="6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marR="0" lvl="1" indent="-194313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หลักสูตร</a:t>
            </a:r>
          </a:p>
          <a:p>
            <a:pPr marL="388626" marR="0" lvl="1" indent="-194313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มาตรฐานฝีมือแรงงาน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713945" y="4536454"/>
            <a:ext cx="4023889" cy="48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Announcement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-739055" y="5940467"/>
            <a:ext cx="6368529" cy="106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พิจารณา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 20 หลักสูตร/ มาตรฐาน 3 สาขา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ที่มีความต้องการสูงสุด เพื่อจัดทำประกาศ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เปิดฝึกอบรม รายไตรมาส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969804" y="6176896"/>
            <a:ext cx="4023889" cy="78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ระบบแสดงผลการเปิดฝึก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แบบเรียลไทม์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Dashboard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144338" y="4389749"/>
            <a:ext cx="3847356" cy="21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1. นำข้อมูลผู้รับการฝึกอบรมที่ลงทะเบียน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ครบแล้วมาตรวจสอบคุณสมบัติผู้มีสิทธิ์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เข้ารับการฝึก/ทดสอบ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B0500"/>
              </a:solidFill>
              <a:effectLst/>
              <a:uLnTx/>
              <a:uFillTx/>
              <a:latin typeface="Calibri"/>
              <a:ea typeface="+mn-ea"/>
              <a:cs typeface="Kanit Bold"/>
            </a:endParaRP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2. จัดทำประกาศรายชื่อผู้ผ่านการคัดเลือก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และมีสิทธิ์เข้ารับการฝึก/ทดสอบ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73565" y="9397776"/>
            <a:ext cx="1852315" cy="78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ดำเนินการ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ฝึกอบรม/ทดสอบ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429688" y="9286487"/>
            <a:ext cx="3696146" cy="78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บันทึกข้อมูลรายการเครื่องจักร/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ครุภัณฑ์/วัสดุ ที่ใช้ในการฝึก/ทดสอบ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299722" y="8903329"/>
            <a:ext cx="3688556" cy="6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วัดผลประเมินผลหลังจากการฝึก/ทดสอบ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ประกาศรายชื่อผู้ผ่านการฝึก/ทดสอบ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667141" y="7752098"/>
            <a:ext cx="2590548" cy="30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9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Announcement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271865" y="9038583"/>
            <a:ext cx="2676525" cy="106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บันทึกข้อมูลรายงานผล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การฝึก/ทดสอบ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เข้าระบบ DSD Data Center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948390" y="8957191"/>
            <a:ext cx="3790057" cy="6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4C61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นำผลการฝึกอบรมมาวิเคราะห์ </a:t>
            </a:r>
          </a:p>
          <a:p>
            <a:pPr marL="0" marR="0" lvl="0" indent="0" algn="ctr" defTabSz="914400" rtl="0" eaLnBrk="1" fontAlgn="auto" latinLnBrk="0" hangingPunct="1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4C61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ประกอบการเปิดฝึกอบรมในไตรมาสต่อไป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7547256" y="8502983"/>
            <a:ext cx="444438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287" y="342086"/>
            <a:ext cx="17370176" cy="9602828"/>
          </a:xfrm>
          <a:custGeom>
            <a:avLst/>
            <a:gdLst/>
            <a:ahLst/>
            <a:cxnLst/>
            <a:rect l="l" t="t" r="r" b="b"/>
            <a:pathLst>
              <a:path w="17370176" h="9602828">
                <a:moveTo>
                  <a:pt x="0" y="0"/>
                </a:moveTo>
                <a:lnTo>
                  <a:pt x="17370176" y="0"/>
                </a:lnTo>
                <a:lnTo>
                  <a:pt x="17370176" y="9602828"/>
                </a:lnTo>
                <a:lnTo>
                  <a:pt x="0" y="9602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2" r="-141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692910" y="8733833"/>
            <a:ext cx="366490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83035"/>
                </a:solidFill>
                <a:latin typeface="Kanit Light"/>
              </a:rPr>
              <a:t>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83035"/>
              </a:solidFill>
              <a:effectLst/>
              <a:uLnTx/>
              <a:uFillTx/>
              <a:latin typeface="Kanit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053621" y="1028700"/>
          <a:ext cx="14180757" cy="8991603"/>
        </p:xfrm>
        <a:graphic>
          <a:graphicData uri="http://schemas.openxmlformats.org/drawingml/2006/table">
            <a:tbl>
              <a:tblPr/>
              <a:tblGrid>
                <a:gridCol w="299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5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1378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cs typeface="Kanit Bold"/>
                        </a:rPr>
                        <a:t>หน่วยงาน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cs typeface="Kanit Bold"/>
                        </a:rPr>
                        <a:t>เจ้าภาพ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cs typeface="Kanit Bold"/>
                        </a:rPr>
                        <a:t>ผู้ปฏิบัติหลัก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cs typeface="Kanit Bold"/>
                        </a:rPr>
                        <a:t>ที่ปรึกษา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Kanit"/>
                        </a:rPr>
                        <a:t>AHRDA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  <a:endParaRPr lang="en-US" sz="2499" dirty="0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  <a:endParaRPr lang="en-US" sz="2499" dirty="0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 dirty="0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  <a:endParaRPr lang="en-US" sz="2499" dirty="0">
                        <a:solidFill>
                          <a:srgbClr val="000000"/>
                        </a:solidFill>
                        <a:cs typeface="Kanit Bold"/>
                      </a:endParaRP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กพท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กมฐ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  <a:endParaRPr lang="en-US" sz="2499" dirty="0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 dirty="0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  <a:endParaRPr lang="en-US" sz="2499" dirty="0">
                        <a:solidFill>
                          <a:srgbClr val="000000"/>
                        </a:solidFill>
                        <a:cs typeface="Kanit Bold"/>
                      </a:endParaRP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ศทส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กพบ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Kanit"/>
                        </a:rPr>
                        <a:t>MARA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Kanit"/>
                        </a:rPr>
                        <a:t>AMA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สพร.3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ชลบุรี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สพร.17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ระยอง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71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cs typeface="Kanit"/>
                        </a:rPr>
                        <a:t>สพร.29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cs typeface="Kanit"/>
                        </a:rPr>
                        <a:t>ฉะเชิงเทรา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เจ้าภาพหลัก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ผู้ตรวจราชการกรม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ที่อธิบดีมอบหมาย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cs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ผู้รับผิดชอบหลัก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กพท.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กมฐ.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DiSDA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endParaRPr lang="en-US" sz="2499">
                        <a:solidFill>
                          <a:srgbClr val="000000"/>
                        </a:solidFill>
                        <a:latin typeface="Kanit"/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 Bold"/>
                        </a:rPr>
                        <a:t>ผู้รับผิดชอบสนับสนุน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ศทส.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กพบ.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FF0000"/>
                          </a:solidFill>
                          <a:cs typeface="Kanit"/>
                        </a:rPr>
                        <a:t>ผอ.สถาบันฯ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อธิบดี</a:t>
                      </a:r>
                      <a:endParaRPr lang="en-US" sz="1100"/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รองอธิบดี</a:t>
                      </a:r>
                    </a:p>
                    <a:p>
                      <a:pPr marL="539748" lvl="1" indent="-269874">
                        <a:lnSpc>
                          <a:spcPts val="3499"/>
                        </a:lnSpc>
                        <a:buFont typeface="Arial"/>
                        <a:buChar char="•"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ผู้บริหารระดับสูง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Kanit"/>
                        </a:rPr>
                        <a:t>   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cs typeface="Kanit"/>
                        </a:rPr>
                        <a:t>ที่ได้รับมอบหมาย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959349" y="229754"/>
            <a:ext cx="1236930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หน่วยงานของกรมที่เข้าร่วมโครงการ Data-Driven Sandbox (Phase 1)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155438" y="9153525"/>
            <a:ext cx="370561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83035"/>
                </a:solidFill>
                <a:latin typeface="Kanit Light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83035"/>
              </a:solidFill>
              <a:effectLst/>
              <a:uLnTx/>
              <a:uFillTx/>
              <a:latin typeface="Kanit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90377" y="1028700"/>
          <a:ext cx="16707247" cy="8610597"/>
        </p:xfrm>
        <a:graphic>
          <a:graphicData uri="http://schemas.openxmlformats.org/drawingml/2006/table">
            <a:tbl>
              <a:tblPr/>
              <a:tblGrid>
                <a:gridCol w="132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1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7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4664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ลำดับ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การดำเนินการ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ปี 2566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ปี 2567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ประชุมคณะทำงานขับเคลื่อนการปรับบทบาทและพัฒนาองค์กร ครั้งที่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การประชุมชี้แจง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ศท. จัดทำระบบและทดลองระบบ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จัดทำคู่มือและแจ้งเวียนให้ทราบ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ทดลองใช้ระบบ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สำรวจความต้องการ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ต.ค.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สรุปผลความต้องการจัดทำแผนไตรมาส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พ.ย.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912840" y="201495"/>
            <a:ext cx="10462320" cy="62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แผนการดำเนินงาน Data-Driven Sandbox ปี 2566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158097" y="9153525"/>
            <a:ext cx="33952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83035"/>
                </a:solidFill>
                <a:latin typeface="Kanit Light"/>
              </a:rPr>
              <a:t>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83035"/>
              </a:solidFill>
              <a:effectLst/>
              <a:uLnTx/>
              <a:uFillTx/>
              <a:latin typeface="Kanit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192365" y="1028700"/>
          <a:ext cx="13630277" cy="8610597"/>
        </p:xfrm>
        <a:graphic>
          <a:graphicData uri="http://schemas.openxmlformats.org/drawingml/2006/table">
            <a:tbl>
              <a:tblPr/>
              <a:tblGrid>
                <a:gridCol w="1595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9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5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4664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ลำดับ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การดำเนินการ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ปี 2567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เปิดฝึกอบรม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พ.ย. - ธ.ค.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เก็บข้อมูลและประมวลผล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พ.ย. - ธ.ค.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นำข้อมูลมาจัดทำแผน ไตรมาส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ธ.ค.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ดำเนินการฝึกอบรม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ม.ค. - มี.ค.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เก็บข้อมูลและประมวลผล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มี.ค.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นำข้อมูลมาจัดทำแผน ไตรมาส 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มี.ค.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941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ดำเนินการฝึกอบรม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เม.ย. - มิ.ย.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59125" y="201495"/>
            <a:ext cx="11569750" cy="62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แผนการดำเนินงาน Data-Driven Sandbox ปี 2566 (ต่อ)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090221" y="9153525"/>
            <a:ext cx="338159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228870" y="1028700"/>
          <a:ext cx="14323868" cy="7524749"/>
        </p:xfrm>
        <a:graphic>
          <a:graphicData uri="http://schemas.openxmlformats.org/drawingml/2006/table">
            <a:tbl>
              <a:tblPr/>
              <a:tblGrid>
                <a:gridCol w="1593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5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0483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ลำดับ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การดำเนินการ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>
                          <a:solidFill>
                            <a:srgbClr val="FFFFFF"/>
                          </a:solidFill>
                          <a:cs typeface="Kanit Bold"/>
                        </a:rPr>
                        <a:t>ปี 2567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52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เก็บข้อมูลและประมวลผล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พ.ค. - มิ.ย.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นำข้อมูลมาจัดทำแผน ไตรมาส 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มิ.ย.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ดำเนินการฝึกอบรม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ก.ค. - 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เก็บข้อมูลและประมวลผล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ส.ค. - 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19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สรุปผลการทำSandbox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711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Kanit"/>
                        </a:rPr>
                        <a:t>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เสนอกรมเพื่อขับเคลื่อน ทั้ง 77 จังหวัด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cs typeface="Kanit"/>
                        </a:rPr>
                        <a:t>ก.ย.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59125" y="201495"/>
            <a:ext cx="11569750" cy="62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แผนการดำเนินงาน Data-Driven Sandbox ปี 2566 (ต่อ)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70260" y="8745968"/>
            <a:ext cx="15561684" cy="1158015"/>
            <a:chOff x="0" y="0"/>
            <a:chExt cx="20748911" cy="1544020"/>
          </a:xfrm>
        </p:grpSpPr>
        <p:sp>
          <p:nvSpPr>
            <p:cNvPr id="5" name="Freeform 5"/>
            <p:cNvSpPr/>
            <p:nvPr/>
          </p:nvSpPr>
          <p:spPr>
            <a:xfrm>
              <a:off x="1383778" y="673100"/>
              <a:ext cx="17934501" cy="468753"/>
            </a:xfrm>
            <a:custGeom>
              <a:avLst/>
              <a:gdLst/>
              <a:ahLst/>
              <a:cxnLst/>
              <a:rect l="l" t="t" r="r" b="b"/>
              <a:pathLst>
                <a:path w="17934501" h="468753">
                  <a:moveTo>
                    <a:pt x="0" y="0"/>
                  </a:moveTo>
                  <a:lnTo>
                    <a:pt x="17934501" y="0"/>
                  </a:lnTo>
                  <a:lnTo>
                    <a:pt x="17934501" y="468753"/>
                  </a:lnTo>
                  <a:lnTo>
                    <a:pt x="0" y="468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72123" cy="493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การติดตามและประเมินผล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972123" y="1094228"/>
              <a:ext cx="531019" cy="44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ก.ย.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00179" y="1094228"/>
              <a:ext cx="507603" cy="44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ธ.ค.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244682" y="1094228"/>
              <a:ext cx="534392" cy="44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มี.ค.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042974" y="1094228"/>
              <a:ext cx="528241" cy="44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มิ.ย.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964510" y="1094228"/>
              <a:ext cx="3784402" cy="44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Kanit"/>
                </a:rPr>
                <a:t>นำผลการติดตามไปปรับปรุง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151186" y="9153525"/>
            <a:ext cx="380701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615" y="829928"/>
            <a:ext cx="17759520" cy="8428372"/>
          </a:xfrm>
          <a:custGeom>
            <a:avLst/>
            <a:gdLst/>
            <a:ahLst/>
            <a:cxnLst/>
            <a:rect l="l" t="t" r="r" b="b"/>
            <a:pathLst>
              <a:path w="17759520" h="8428372">
                <a:moveTo>
                  <a:pt x="0" y="0"/>
                </a:moveTo>
                <a:lnTo>
                  <a:pt x="17759520" y="0"/>
                </a:lnTo>
                <a:lnTo>
                  <a:pt x="17759520" y="8428372"/>
                </a:lnTo>
                <a:lnTo>
                  <a:pt x="0" y="84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115256" y="9153525"/>
            <a:ext cx="41074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70000" y="1114949"/>
            <a:ext cx="11203186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>
                <a:ln>
                  <a:noFill/>
                </a:ln>
                <a:solidFill>
                  <a:srgbClr val="AB05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"สำหรับหน่วยงานของกรมที่เข้าร่วมโครงการ Data-Driven Sandbox"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68899" y="2016029"/>
            <a:ext cx="15857312" cy="734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เสนอยกเว้นหลักเกณฑ์การประกันคุณภาพการพัฒนาฝีมือแรงงาน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ปี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2567</a:t>
            </a: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เสนอยกเว้นการจัดทำแผนการฝึกอบรมฝีมือแรงงาน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จาก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12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เดือน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เป็น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รายไตรมาส</a:t>
            </a:r>
            <a:endParaRPr kumimoji="0" lang="en-US" sz="28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เสนอให้ยกเว้นการฝึกอบรมตามรูปแบบ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EEC Model short course (type B)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โครงการด้านสังคม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อาทิ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โครงการพัฒนาทักษะเฉพาะของแรงงานอิสระยุค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4.0 (Gig Worker)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ฝึกเตรียมเข้าทำงาน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และฝึกอาชีพเสริม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การเปิดฝึกอบรมทุกรุ่นต้องใช้ข้อมูล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/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หลักฐานจาก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Dashboard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ประกอบการขออนุมัติการเปิดฝึกอบรมฝีมือแรงงาน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ทุกหน่วยงานต้องกำหนด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50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หลักสูตรเป็นหลักสูตรประจำปี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และเลือก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20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หลักสูตร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ยอดนิยม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(TOP 20)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เพื่อเปิดฝึกอบรม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(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แนบข้อมูล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/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หลักฐานจาก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Dashboard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)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ไม่น้อยกว่าร้อยละ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50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ของการฝึกอบรมทั้งปี</a:t>
            </a:r>
            <a:endParaRPr kumimoji="0" lang="en-US" sz="28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ทุกหน่วยงานต้องกำหนดสาขาสำหรับการทดสอบมาตรฐานฝีมือแรงงาน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10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สาขา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เป็นสาขามาตรฐานฯ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ประจำหน่วยงาน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และเปิดการทดสอบไตรมาสละไม่ต่ำกว่า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3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สาขา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(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ที่มาจากระบบรายงานผล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)</a:t>
            </a:r>
          </a:p>
          <a:p>
            <a:pPr marL="626107" marR="0" lvl="1" indent="-313054" algn="l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ขอให้หน่วยงานแจ้งปัญหา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/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อุปสรรค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อาทิ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ข้อกำหนด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กฎระเบียบ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ที่จะเป็นปัญหาต่อการดำเนินงานดังกล่าวแจ้งข้อมูลตามแบบสอบถาม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ภายในวันที่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5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กันยายน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2566 </a:t>
            </a:r>
            <a:r>
              <a:rPr kumimoji="0" lang="en-US" sz="28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ทั้งนี้</a:t>
            </a:r>
            <a:r>
              <a:rPr kumimoji="0" lang="en-US" sz="2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เพื่อเป็นการลดขั้นตอนและผ่อนปรนกฎระเบียบที่จะเป็นอุปสรรคต่อการดำเนินงาน </a:t>
            </a:r>
            <a:r>
              <a:rPr kumimoji="0" lang="th-TH" sz="28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(โดยหน่วยงานแจ้งข้อมูลแล้ว ไม่มีปัญหา/อุปสรรค)</a:t>
            </a:r>
            <a:endParaRPr kumimoji="0" lang="en-US" sz="28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512040" y="47244"/>
            <a:ext cx="2698759" cy="928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7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ข้อเสนอ</a:t>
            </a:r>
            <a:endParaRPr kumimoji="0" lang="en-US" sz="53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113874" y="9153525"/>
            <a:ext cx="56452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9222" y="150912"/>
            <a:ext cx="2062014" cy="564999"/>
            <a:chOff x="0" y="0"/>
            <a:chExt cx="543082" cy="148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082" cy="148806"/>
            </a:xfrm>
            <a:custGeom>
              <a:avLst/>
              <a:gdLst/>
              <a:ahLst/>
              <a:cxnLst/>
              <a:rect l="l" t="t" r="r" b="b"/>
              <a:pathLst>
                <a:path w="543082" h="148806">
                  <a:moveTo>
                    <a:pt x="74403" y="0"/>
                  </a:moveTo>
                  <a:lnTo>
                    <a:pt x="468679" y="0"/>
                  </a:lnTo>
                  <a:cubicBezTo>
                    <a:pt x="509770" y="0"/>
                    <a:pt x="543082" y="33311"/>
                    <a:pt x="543082" y="74403"/>
                  </a:cubicBezTo>
                  <a:lnTo>
                    <a:pt x="543082" y="74403"/>
                  </a:lnTo>
                  <a:cubicBezTo>
                    <a:pt x="543082" y="94136"/>
                    <a:pt x="535243" y="113061"/>
                    <a:pt x="521290" y="127014"/>
                  </a:cubicBezTo>
                  <a:cubicBezTo>
                    <a:pt x="507336" y="140968"/>
                    <a:pt x="488412" y="148806"/>
                    <a:pt x="468679" y="148806"/>
                  </a:cubicBezTo>
                  <a:lnTo>
                    <a:pt x="74403" y="148806"/>
                  </a:lnTo>
                  <a:cubicBezTo>
                    <a:pt x="33311" y="148806"/>
                    <a:pt x="0" y="115495"/>
                    <a:pt x="0" y="74403"/>
                  </a:cubicBezTo>
                  <a:lnTo>
                    <a:pt x="0" y="74403"/>
                  </a:lnTo>
                  <a:cubicBezTo>
                    <a:pt x="0" y="33311"/>
                    <a:pt x="33311" y="0"/>
                    <a:pt x="74403" y="0"/>
                  </a:cubicBezTo>
                  <a:close/>
                </a:path>
              </a:pathLst>
            </a:custGeom>
            <a:solidFill>
              <a:srgbClr val="EFCD0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85952" y="197139"/>
            <a:ext cx="1613678" cy="472545"/>
            <a:chOff x="0" y="0"/>
            <a:chExt cx="425002" cy="124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5002" cy="124456"/>
            </a:xfrm>
            <a:custGeom>
              <a:avLst/>
              <a:gdLst/>
              <a:ahLst/>
              <a:cxnLst/>
              <a:rect l="l" t="t" r="r" b="b"/>
              <a:pathLst>
                <a:path w="425002" h="124456">
                  <a:moveTo>
                    <a:pt x="62228" y="0"/>
                  </a:moveTo>
                  <a:lnTo>
                    <a:pt x="362773" y="0"/>
                  </a:lnTo>
                  <a:cubicBezTo>
                    <a:pt x="397141" y="0"/>
                    <a:pt x="425002" y="27861"/>
                    <a:pt x="425002" y="62228"/>
                  </a:cubicBezTo>
                  <a:lnTo>
                    <a:pt x="425002" y="62228"/>
                  </a:lnTo>
                  <a:cubicBezTo>
                    <a:pt x="425002" y="96596"/>
                    <a:pt x="397141" y="124456"/>
                    <a:pt x="362773" y="124456"/>
                  </a:cubicBezTo>
                  <a:lnTo>
                    <a:pt x="62228" y="124456"/>
                  </a:lnTo>
                  <a:cubicBezTo>
                    <a:pt x="27861" y="124456"/>
                    <a:pt x="0" y="96596"/>
                    <a:pt x="0" y="62228"/>
                  </a:cubicBezTo>
                  <a:lnTo>
                    <a:pt x="0" y="62228"/>
                  </a:lnTo>
                  <a:cubicBezTo>
                    <a:pt x="0" y="27861"/>
                    <a:pt x="27861" y="0"/>
                    <a:pt x="62228" y="0"/>
                  </a:cubicBezTo>
                  <a:close/>
                </a:path>
              </a:pathLst>
            </a:custGeom>
            <a:solidFill>
              <a:srgbClr val="EFCD0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85121" y="197139"/>
            <a:ext cx="1578736" cy="521493"/>
            <a:chOff x="0" y="0"/>
            <a:chExt cx="415799" cy="137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99" cy="137348"/>
            </a:xfrm>
            <a:custGeom>
              <a:avLst/>
              <a:gdLst/>
              <a:ahLst/>
              <a:cxnLst/>
              <a:rect l="l" t="t" r="r" b="b"/>
              <a:pathLst>
                <a:path w="415799" h="137348">
                  <a:moveTo>
                    <a:pt x="68674" y="0"/>
                  </a:moveTo>
                  <a:lnTo>
                    <a:pt x="347125" y="0"/>
                  </a:lnTo>
                  <a:cubicBezTo>
                    <a:pt x="385052" y="0"/>
                    <a:pt x="415799" y="30746"/>
                    <a:pt x="415799" y="68674"/>
                  </a:cubicBezTo>
                  <a:lnTo>
                    <a:pt x="415799" y="68674"/>
                  </a:lnTo>
                  <a:cubicBezTo>
                    <a:pt x="415799" y="106602"/>
                    <a:pt x="385052" y="137348"/>
                    <a:pt x="347125" y="137348"/>
                  </a:cubicBezTo>
                  <a:lnTo>
                    <a:pt x="68674" y="137348"/>
                  </a:lnTo>
                  <a:cubicBezTo>
                    <a:pt x="30746" y="137348"/>
                    <a:pt x="0" y="106602"/>
                    <a:pt x="0" y="68674"/>
                  </a:cubicBezTo>
                  <a:lnTo>
                    <a:pt x="0" y="68674"/>
                  </a:lnTo>
                  <a:cubicBezTo>
                    <a:pt x="0" y="30746"/>
                    <a:pt x="30746" y="0"/>
                    <a:pt x="68674" y="0"/>
                  </a:cubicBezTo>
                  <a:close/>
                </a:path>
              </a:pathLst>
            </a:custGeom>
            <a:solidFill>
              <a:srgbClr val="EFCD0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27342" y="174905"/>
            <a:ext cx="1825571" cy="494779"/>
            <a:chOff x="0" y="0"/>
            <a:chExt cx="480809" cy="1303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0809" cy="130312"/>
            </a:xfrm>
            <a:custGeom>
              <a:avLst/>
              <a:gdLst/>
              <a:ahLst/>
              <a:cxnLst/>
              <a:rect l="l" t="t" r="r" b="b"/>
              <a:pathLst>
                <a:path w="480809" h="130312">
                  <a:moveTo>
                    <a:pt x="65156" y="0"/>
                  </a:moveTo>
                  <a:lnTo>
                    <a:pt x="415653" y="0"/>
                  </a:lnTo>
                  <a:cubicBezTo>
                    <a:pt x="432933" y="0"/>
                    <a:pt x="449506" y="6865"/>
                    <a:pt x="461725" y="19084"/>
                  </a:cubicBezTo>
                  <a:cubicBezTo>
                    <a:pt x="473944" y="31303"/>
                    <a:pt x="480809" y="47876"/>
                    <a:pt x="480809" y="65156"/>
                  </a:cubicBezTo>
                  <a:lnTo>
                    <a:pt x="480809" y="65156"/>
                  </a:lnTo>
                  <a:cubicBezTo>
                    <a:pt x="480809" y="82437"/>
                    <a:pt x="473944" y="99009"/>
                    <a:pt x="461725" y="111228"/>
                  </a:cubicBezTo>
                  <a:cubicBezTo>
                    <a:pt x="449506" y="123448"/>
                    <a:pt x="432933" y="130312"/>
                    <a:pt x="415653" y="130312"/>
                  </a:cubicBezTo>
                  <a:lnTo>
                    <a:pt x="65156" y="130312"/>
                  </a:lnTo>
                  <a:cubicBezTo>
                    <a:pt x="47876" y="130312"/>
                    <a:pt x="31303" y="123448"/>
                    <a:pt x="19084" y="111228"/>
                  </a:cubicBezTo>
                  <a:cubicBezTo>
                    <a:pt x="6865" y="99009"/>
                    <a:pt x="0" y="82437"/>
                    <a:pt x="0" y="65156"/>
                  </a:cubicBezTo>
                  <a:lnTo>
                    <a:pt x="0" y="65156"/>
                  </a:lnTo>
                  <a:cubicBezTo>
                    <a:pt x="0" y="47876"/>
                    <a:pt x="6865" y="31303"/>
                    <a:pt x="19084" y="19084"/>
                  </a:cubicBezTo>
                  <a:cubicBezTo>
                    <a:pt x="31303" y="6865"/>
                    <a:pt x="47876" y="0"/>
                    <a:pt x="65156" y="0"/>
                  </a:cubicBezTo>
                  <a:close/>
                </a:path>
              </a:pathLst>
            </a:custGeom>
            <a:solidFill>
              <a:srgbClr val="EFCD0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731879" y="228889"/>
            <a:ext cx="1543050" cy="440795"/>
            <a:chOff x="0" y="0"/>
            <a:chExt cx="406400" cy="116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116094"/>
            </a:xfrm>
            <a:custGeom>
              <a:avLst/>
              <a:gdLst/>
              <a:ahLst/>
              <a:cxnLst/>
              <a:rect l="l" t="t" r="r" b="b"/>
              <a:pathLst>
                <a:path w="406400" h="116094">
                  <a:moveTo>
                    <a:pt x="58047" y="0"/>
                  </a:moveTo>
                  <a:lnTo>
                    <a:pt x="348353" y="0"/>
                  </a:lnTo>
                  <a:cubicBezTo>
                    <a:pt x="380411" y="0"/>
                    <a:pt x="406400" y="25989"/>
                    <a:pt x="406400" y="58047"/>
                  </a:cubicBezTo>
                  <a:lnTo>
                    <a:pt x="406400" y="58047"/>
                  </a:lnTo>
                  <a:cubicBezTo>
                    <a:pt x="406400" y="90106"/>
                    <a:pt x="380411" y="116094"/>
                    <a:pt x="348353" y="116094"/>
                  </a:cubicBezTo>
                  <a:lnTo>
                    <a:pt x="58047" y="116094"/>
                  </a:lnTo>
                  <a:cubicBezTo>
                    <a:pt x="25989" y="116094"/>
                    <a:pt x="0" y="90106"/>
                    <a:pt x="0" y="58047"/>
                  </a:cubicBezTo>
                  <a:lnTo>
                    <a:pt x="0" y="58047"/>
                  </a:lnTo>
                  <a:cubicBezTo>
                    <a:pt x="0" y="25989"/>
                    <a:pt x="25989" y="0"/>
                    <a:pt x="58047" y="0"/>
                  </a:cubicBezTo>
                  <a:close/>
                </a:path>
              </a:pathLst>
            </a:custGeom>
            <a:solidFill>
              <a:srgbClr val="EFCD0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50664" y="198461"/>
            <a:ext cx="1554362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แหล่งข้อมูล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874335" y="198461"/>
            <a:ext cx="123691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เก็บข้อมูล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61553" y="198461"/>
            <a:ext cx="102587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ใช้ข้อมูล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29582" y="198461"/>
            <a:ext cx="1623331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รักษาข้อมูล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290366" y="1128207"/>
            <a:ext cx="238526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สถานประกอบการ/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โรงงาน/รายบุคคล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40526" y="1128207"/>
            <a:ext cx="224834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พ.ร.บ./เครือข่าย/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สถานประกอบการ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59221" y="2396613"/>
            <a:ext cx="2145409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ประกาศรับสมัคร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205095" y="3725350"/>
            <a:ext cx="1715646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เปิดฝึกอบรม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59221" y="5248143"/>
            <a:ext cx="2145405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ระหว่างฝึกอบรม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85266" y="6880093"/>
            <a:ext cx="2667375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เสร็จสิ้นการฝึกอบรม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819906" y="8741542"/>
            <a:ext cx="2342224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หลังการฝึกอบรม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126432" y="2396613"/>
            <a:ext cx="271313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บุคคลทั่วไป/นายจ้าง/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สถานประกอบการ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32336" y="3695188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90366" y="5248143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79899" y="6880093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932574" y="230211"/>
            <a:ext cx="1342355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แสดงผล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014034" y="3695188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06320" y="6880093"/>
            <a:ext cx="208932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พ.ร.บ./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PRB e-Service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864462" y="2396613"/>
            <a:ext cx="265345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กำหนดรายการข้อมูล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จากความต้องการ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687294" y="8645393"/>
            <a:ext cx="292737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วิเคราะห์ความต้องการ/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เปรียบเทียบข้อมูล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82238" y="1099390"/>
            <a:ext cx="134481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Cloud/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Database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683594" y="2504562"/>
            <a:ext cx="155465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Dashboard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290944" y="5287640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26432" y="8645393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85675" y="1059377"/>
            <a:ext cx="1806321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ความต้องการ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ฝึกอบรม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000317" y="5287640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96513" y="3695188"/>
            <a:ext cx="143053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Real-time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ในระบบ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290944" y="6900540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290944" y="8645393"/>
            <a:ext cx="230132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ผู้เข้ารับบริการ/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วิทยากร/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ใบสมัคร/หลักสูตร</a:t>
            </a:r>
          </a:p>
        </p:txBody>
      </p:sp>
      <p:sp>
        <p:nvSpPr>
          <p:cNvPr id="46" name="TextBox 46"/>
          <p:cNvSpPr txBox="1"/>
          <p:nvPr/>
        </p:nvSpPr>
        <p:spPr>
          <a:xfrm rot="-5400000">
            <a:off x="-4599646" y="4783137"/>
            <a:ext cx="102870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50" normalizeH="0" baseline="0" noProof="0">
                <a:ln>
                  <a:noFill/>
                </a:ln>
                <a:solidFill>
                  <a:srgbClr val="2B445A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การจำแนกรายการข้อมูล</a:t>
            </a:r>
          </a:p>
        </p:txBody>
      </p:sp>
      <p:sp>
        <p:nvSpPr>
          <p:cNvPr id="47" name="AutoShape 47"/>
          <p:cNvSpPr/>
          <p:nvPr/>
        </p:nvSpPr>
        <p:spPr>
          <a:xfrm flipV="1">
            <a:off x="3924385" y="1601282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AutoShape 48"/>
          <p:cNvSpPr/>
          <p:nvPr/>
        </p:nvSpPr>
        <p:spPr>
          <a:xfrm flipV="1">
            <a:off x="7675635" y="1639382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9" name="AutoShape 49"/>
          <p:cNvSpPr/>
          <p:nvPr/>
        </p:nvSpPr>
        <p:spPr>
          <a:xfrm flipV="1">
            <a:off x="11301646" y="1677482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AutoShape 50"/>
          <p:cNvSpPr/>
          <p:nvPr/>
        </p:nvSpPr>
        <p:spPr>
          <a:xfrm flipV="1">
            <a:off x="3924385" y="286968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1" name="AutoShape 51"/>
          <p:cNvSpPr/>
          <p:nvPr/>
        </p:nvSpPr>
        <p:spPr>
          <a:xfrm flipV="1">
            <a:off x="7675635" y="290778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AutoShape 52"/>
          <p:cNvSpPr/>
          <p:nvPr/>
        </p:nvSpPr>
        <p:spPr>
          <a:xfrm flipV="1">
            <a:off x="11301646" y="294588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3" name="AutoShape 53"/>
          <p:cNvSpPr/>
          <p:nvPr/>
        </p:nvSpPr>
        <p:spPr>
          <a:xfrm flipV="1">
            <a:off x="3920741" y="427621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AutoShape 54"/>
          <p:cNvSpPr/>
          <p:nvPr/>
        </p:nvSpPr>
        <p:spPr>
          <a:xfrm flipV="1">
            <a:off x="7671991" y="431431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AutoShape 55"/>
          <p:cNvSpPr/>
          <p:nvPr/>
        </p:nvSpPr>
        <p:spPr>
          <a:xfrm flipV="1">
            <a:off x="11298002" y="435241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AutoShape 56"/>
          <p:cNvSpPr/>
          <p:nvPr/>
        </p:nvSpPr>
        <p:spPr>
          <a:xfrm flipV="1">
            <a:off x="3920741" y="599426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7" name="AutoShape 57"/>
          <p:cNvSpPr/>
          <p:nvPr/>
        </p:nvSpPr>
        <p:spPr>
          <a:xfrm flipV="1">
            <a:off x="7671991" y="603236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AutoShape 58"/>
          <p:cNvSpPr/>
          <p:nvPr/>
        </p:nvSpPr>
        <p:spPr>
          <a:xfrm flipV="1">
            <a:off x="11298002" y="607046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9" name="AutoShape 59"/>
          <p:cNvSpPr/>
          <p:nvPr/>
        </p:nvSpPr>
        <p:spPr>
          <a:xfrm flipV="1">
            <a:off x="3920741" y="770241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0" name="AutoShape 60"/>
          <p:cNvSpPr/>
          <p:nvPr/>
        </p:nvSpPr>
        <p:spPr>
          <a:xfrm flipV="1">
            <a:off x="7671991" y="774051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" name="AutoShape 61"/>
          <p:cNvSpPr/>
          <p:nvPr/>
        </p:nvSpPr>
        <p:spPr>
          <a:xfrm flipV="1">
            <a:off x="11298002" y="7778618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2" name="AutoShape 62"/>
          <p:cNvSpPr/>
          <p:nvPr/>
        </p:nvSpPr>
        <p:spPr>
          <a:xfrm flipV="1">
            <a:off x="3920741" y="922324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3" name="AutoShape 63"/>
          <p:cNvSpPr/>
          <p:nvPr/>
        </p:nvSpPr>
        <p:spPr>
          <a:xfrm flipV="1">
            <a:off x="7671991" y="926134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4" name="AutoShape 64"/>
          <p:cNvSpPr/>
          <p:nvPr/>
        </p:nvSpPr>
        <p:spPr>
          <a:xfrm flipV="1">
            <a:off x="11298002" y="9299443"/>
            <a:ext cx="13091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051471" y="2050538"/>
            <a:ext cx="0" cy="404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6" name="AutoShape 66"/>
          <p:cNvSpPr/>
          <p:nvPr/>
        </p:nvSpPr>
        <p:spPr>
          <a:xfrm flipH="1">
            <a:off x="3025315" y="4240259"/>
            <a:ext cx="0" cy="9462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7" name="AutoShape 67"/>
          <p:cNvSpPr/>
          <p:nvPr/>
        </p:nvSpPr>
        <p:spPr>
          <a:xfrm>
            <a:off x="2968165" y="7383891"/>
            <a:ext cx="0" cy="13091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3032421" y="3338262"/>
            <a:ext cx="0" cy="404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3006265" y="5845043"/>
            <a:ext cx="0" cy="9462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6511841" y="3328737"/>
            <a:ext cx="0" cy="404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73741" y="4999572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2" name="AutoShape 72"/>
          <p:cNvSpPr/>
          <p:nvPr/>
        </p:nvSpPr>
        <p:spPr>
          <a:xfrm flipH="1">
            <a:off x="6454691" y="6612472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416591" y="8309699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AutoShape 74"/>
          <p:cNvSpPr/>
          <p:nvPr/>
        </p:nvSpPr>
        <p:spPr>
          <a:xfrm flipH="1">
            <a:off x="10210240" y="2074115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5" name="AutoShape 75"/>
          <p:cNvSpPr/>
          <p:nvPr/>
        </p:nvSpPr>
        <p:spPr>
          <a:xfrm flipH="1">
            <a:off x="6511841" y="2050538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AutoShape 76"/>
          <p:cNvSpPr/>
          <p:nvPr/>
        </p:nvSpPr>
        <p:spPr>
          <a:xfrm flipH="1">
            <a:off x="13432349" y="2074115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AutoShape 77"/>
          <p:cNvSpPr/>
          <p:nvPr/>
        </p:nvSpPr>
        <p:spPr>
          <a:xfrm flipH="1">
            <a:off x="10172140" y="3372690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8" name="AutoShape 78"/>
          <p:cNvSpPr/>
          <p:nvPr/>
        </p:nvSpPr>
        <p:spPr>
          <a:xfrm flipH="1">
            <a:off x="10153090" y="5018622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9" name="AutoShape 79"/>
          <p:cNvSpPr/>
          <p:nvPr/>
        </p:nvSpPr>
        <p:spPr>
          <a:xfrm flipH="1">
            <a:off x="10134040" y="6623406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10095940" y="7759568"/>
            <a:ext cx="0" cy="9462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13422558" y="4566619"/>
            <a:ext cx="0" cy="7686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2" name="AutoShape 82"/>
          <p:cNvSpPr/>
          <p:nvPr/>
        </p:nvSpPr>
        <p:spPr>
          <a:xfrm flipH="1">
            <a:off x="13470449" y="6623406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3" name="AutoShape 83"/>
          <p:cNvSpPr/>
          <p:nvPr/>
        </p:nvSpPr>
        <p:spPr>
          <a:xfrm flipH="1">
            <a:off x="13451399" y="8309699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14668473" y="993263"/>
            <a:ext cx="3265652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ความต้องการสถานประกอบการ/อุตลาหกรรม</a:t>
            </a:r>
          </a:p>
          <a:p>
            <a:pPr marL="0" marR="0" lvl="0" indent="0" algn="ctr" defTabSz="914400" rtl="0" eaLnBrk="1" fontAlgn="auto" latinLnBrk="0" hangingPunct="1">
              <a:lnSpc>
                <a:spcPts val="3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ความต้องการรายบุคคล</a:t>
            </a:r>
          </a:p>
          <a:p>
            <a:pPr marL="0" marR="0" lvl="0" indent="0" algn="ctr" defTabSz="914400" rtl="0" eaLnBrk="1" fontAlgn="auto" latinLnBrk="0" hangingPunct="1">
              <a:lnSpc>
                <a:spcPts val="3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Kanit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14814729" y="2542662"/>
            <a:ext cx="3201739" cy="114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Real-time ทุก 30 นาที/</a:t>
            </a:r>
          </a:p>
          <a:p>
            <a:pPr marL="0" marR="0" lvl="0" indent="0" algn="ctr" defTabSz="914400" rtl="0" eaLnBrk="1" fontAlgn="auto" latinLnBrk="0" hangingPunct="1">
              <a:lnSpc>
                <a:spcPts val="3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 Center</a:t>
            </a:r>
          </a:p>
          <a:p>
            <a:pPr marL="0" marR="0" lvl="0" indent="0" algn="ctr" defTabSz="914400" rtl="0" eaLnBrk="1" fontAlgn="auto" latinLnBrk="0" hangingPunct="1">
              <a:lnSpc>
                <a:spcPts val="3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86" name="AutoShape 86"/>
          <p:cNvSpPr/>
          <p:nvPr/>
        </p:nvSpPr>
        <p:spPr>
          <a:xfrm flipH="1">
            <a:off x="13432349" y="3309687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15599054" y="3936488"/>
            <a:ext cx="151879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On Board/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Online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5503134" y="5303367"/>
            <a:ext cx="169158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Dashboard/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Online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5417259" y="8864468"/>
            <a:ext cx="2002301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 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Visualization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5687648" y="7099168"/>
            <a:ext cx="173191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Dashboard/</a:t>
            </a:r>
          </a:p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 Center</a:t>
            </a:r>
          </a:p>
        </p:txBody>
      </p:sp>
      <p:sp>
        <p:nvSpPr>
          <p:cNvPr id="91" name="AutoShape 91"/>
          <p:cNvSpPr/>
          <p:nvPr/>
        </p:nvSpPr>
        <p:spPr>
          <a:xfrm flipH="1">
            <a:off x="13432349" y="2074115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AutoShape 92"/>
          <p:cNvSpPr/>
          <p:nvPr/>
        </p:nvSpPr>
        <p:spPr>
          <a:xfrm flipH="1">
            <a:off x="13432349" y="2074115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3" name="AutoShape 93"/>
          <p:cNvSpPr/>
          <p:nvPr/>
        </p:nvSpPr>
        <p:spPr>
          <a:xfrm flipH="1">
            <a:off x="13432349" y="2074115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4" name="AutoShape 94"/>
          <p:cNvSpPr/>
          <p:nvPr/>
        </p:nvSpPr>
        <p:spPr>
          <a:xfrm>
            <a:off x="13422558" y="4566619"/>
            <a:ext cx="0" cy="7686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5" name="AutoShape 95"/>
          <p:cNvSpPr/>
          <p:nvPr/>
        </p:nvSpPr>
        <p:spPr>
          <a:xfrm flipH="1">
            <a:off x="13432349" y="3309687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6" name="AutoShape 96"/>
          <p:cNvSpPr/>
          <p:nvPr/>
        </p:nvSpPr>
        <p:spPr>
          <a:xfrm>
            <a:off x="16396549" y="3309687"/>
            <a:ext cx="0" cy="70025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7" name="AutoShape 97"/>
          <p:cNvSpPr/>
          <p:nvPr/>
        </p:nvSpPr>
        <p:spPr>
          <a:xfrm flipH="1">
            <a:off x="16377499" y="2266866"/>
            <a:ext cx="0" cy="3356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8" name="AutoShape 98"/>
          <p:cNvSpPr/>
          <p:nvPr/>
        </p:nvSpPr>
        <p:spPr>
          <a:xfrm>
            <a:off x="16377499" y="8076555"/>
            <a:ext cx="0" cy="7686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9" name="AutoShape 99"/>
          <p:cNvSpPr/>
          <p:nvPr/>
        </p:nvSpPr>
        <p:spPr>
          <a:xfrm>
            <a:off x="16396549" y="6179519"/>
            <a:ext cx="0" cy="7686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0" name="AutoShape 100"/>
          <p:cNvSpPr/>
          <p:nvPr/>
        </p:nvSpPr>
        <p:spPr>
          <a:xfrm>
            <a:off x="14313729" y="1696532"/>
            <a:ext cx="33569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1" name="AutoShape 101"/>
          <p:cNvSpPr/>
          <p:nvPr/>
        </p:nvSpPr>
        <p:spPr>
          <a:xfrm>
            <a:off x="14424426" y="2945888"/>
            <a:ext cx="33569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2" name="AutoShape 102"/>
          <p:cNvSpPr/>
          <p:nvPr/>
        </p:nvSpPr>
        <p:spPr>
          <a:xfrm>
            <a:off x="14592273" y="6070468"/>
            <a:ext cx="82463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3" name="AutoShape 103"/>
          <p:cNvSpPr/>
          <p:nvPr/>
        </p:nvSpPr>
        <p:spPr>
          <a:xfrm>
            <a:off x="14649423" y="7778618"/>
            <a:ext cx="82463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4" name="AutoShape 104"/>
          <p:cNvSpPr/>
          <p:nvPr/>
        </p:nvSpPr>
        <p:spPr>
          <a:xfrm>
            <a:off x="14592273" y="9318493"/>
            <a:ext cx="82463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5" name="AutoShape 105"/>
          <p:cNvSpPr/>
          <p:nvPr/>
        </p:nvSpPr>
        <p:spPr>
          <a:xfrm>
            <a:off x="14649423" y="4371463"/>
            <a:ext cx="82463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6" name="AutoShape 106"/>
          <p:cNvSpPr/>
          <p:nvPr/>
        </p:nvSpPr>
        <p:spPr>
          <a:xfrm>
            <a:off x="16377499" y="4844026"/>
            <a:ext cx="0" cy="50696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7" name="TextBox 107"/>
          <p:cNvSpPr txBox="1"/>
          <p:nvPr/>
        </p:nvSpPr>
        <p:spPr>
          <a:xfrm>
            <a:off x="17359286" y="8588243"/>
            <a:ext cx="39531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D7EBDCF-923C-18B1-B65E-28ECA57DB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839" y="5754430"/>
            <a:ext cx="5416161" cy="4062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D927A-A4BB-B96D-4272-E0585BB2FF5E}"/>
              </a:ext>
            </a:extLst>
          </p:cNvPr>
          <p:cNvSpPr txBox="1"/>
          <p:nvPr/>
        </p:nvSpPr>
        <p:spPr>
          <a:xfrm>
            <a:off x="838199" y="5754430"/>
            <a:ext cx="1049655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กลุ่มพัฒนาระบบบริหารและเจ้าหน้าที่ที่เกี่ยวข้องพร้อมด้วย</a:t>
            </a:r>
          </a:p>
          <a:p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นายธีระ</a:t>
            </a:r>
            <a:r>
              <a:rPr lang="th-TH" sz="2800" b="0" i="0" dirty="0" err="1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กฤษ</a:t>
            </a: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 พร้อมมูล ประธานเจ้าหน้าที่บริหาร บริษัท วาย. ไอ. เอ็ม. </a:t>
            </a:r>
            <a:b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คอร์ปอเรชั่น จำกัด เข้าพบอธิบดีกรมพัฒนาฝีมือแรงงานเพื่อหารือวิธีการขับเคลื่อนองค์กรด้วยข้อมูล (</a:t>
            </a:r>
            <a:r>
              <a:rPr lang="en-GB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Data - Driven Organization) </a:t>
            </a: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เมื่อวันที่ 10 กรกฎาคม โดยมีนางสาวบุปผา เรืองสุด อธิบดี</a:t>
            </a:r>
            <a:b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กรมให้การต้อนรับและแลกเปลี่ยนความคิดเห็นเพื่อนำมาเป็นแนวทางในการพัฒนาข้อมูลของกรมพัฒนาฝีมือแรงงาน พร้อมทั้งมีข้อสั่งการให้นำร่อง </a:t>
            </a:r>
            <a:r>
              <a:rPr lang="en-US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Data-Driven Sandbox </a:t>
            </a:r>
            <a:r>
              <a:rPr lang="th-TH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โดย </a:t>
            </a:r>
            <a:r>
              <a:rPr lang="en-US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4 Excellent Center </a:t>
            </a:r>
            <a:br>
              <a:rPr lang="th-TH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th-TH" sz="3600" dirty="0">
                <a:solidFill>
                  <a:srgbClr val="05050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สถาบันในพื้นที่ </a:t>
            </a:r>
            <a:r>
              <a:rPr lang="en-US" sz="3600" dirty="0">
                <a:solidFill>
                  <a:srgbClr val="05050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EEC</a:t>
            </a:r>
            <a:endParaRPr lang="x-none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730F0-EF42-CBEF-8AE4-E26D5EAD80D7}"/>
              </a:ext>
            </a:extLst>
          </p:cNvPr>
          <p:cNvSpPr txBox="1"/>
          <p:nvPr/>
        </p:nvSpPr>
        <p:spPr>
          <a:xfrm>
            <a:off x="7467600" y="1382882"/>
            <a:ext cx="102108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การประชุมคณะทำงานขับเคลื่อนการปรับบทบาทและพัฒนาองค์กร </a:t>
            </a:r>
            <a:b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ครั้งที่ 1 เมื่อวันที่ 10 กรกฎาคม 2566 โดยนางสาวบุปผา เรืองสุด อธิบดีกรมเป็นประธานและที่ปรึกษาคณะทำงาน พร้อมด้วยคณะทำงานและผู้บริหารกรมพัฒนาฝีมือแรงงานเข้าร่วมการประชุม ที่ประชุม</a:t>
            </a:r>
            <a:b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ได้พิจารณาการปรับบทบาท 4 บทบาทใหม่ ประกอบด้วย </a:t>
            </a:r>
            <a:r>
              <a:rPr lang="en-GB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Data Driven Mindset Culture Pillar, Smart Regulator Pillar, Smart Advisor Pillar </a:t>
            </a: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GB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Smart Operation </a:t>
            </a: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การขับเคลื่อนองค์กรด้วยข้อมูล </a:t>
            </a:r>
          </a:p>
          <a:p>
            <a:pPr algn="l"/>
            <a:r>
              <a:rPr lang="en-GB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Data</a:t>
            </a:r>
            <a:r>
              <a:rPr lang="en-US" sz="3600" dirty="0">
                <a:solidFill>
                  <a:srgbClr val="05050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-</a:t>
            </a:r>
            <a:r>
              <a:rPr lang="en-GB" sz="36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Driven Organization</a:t>
            </a:r>
            <a:r>
              <a:rPr lang="en-GB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และการ </a:t>
            </a:r>
            <a:r>
              <a:rPr lang="en-GB" sz="2800" b="0" i="0" dirty="0">
                <a:solidFill>
                  <a:srgbClr val="050505"/>
                </a:solidFill>
                <a:effectLst/>
                <a:latin typeface="Kanit" panose="00000500000000000000" pitchFamily="2" charset="-34"/>
                <a:cs typeface="Kanit" panose="00000500000000000000" pitchFamily="2" charset="-34"/>
              </a:rPr>
              <a:t>Rebranding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F0FC97A-582E-0FDA-3861-1F58A9604D5B}"/>
              </a:ext>
            </a:extLst>
          </p:cNvPr>
          <p:cNvSpPr txBox="1"/>
          <p:nvPr/>
        </p:nvSpPr>
        <p:spPr>
          <a:xfrm>
            <a:off x="3153263" y="470449"/>
            <a:ext cx="11251517" cy="544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th-TH" sz="4400" b="1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ผลการประชุมและ</a:t>
            </a:r>
            <a:r>
              <a:rPr lang="en-US" sz="4400" b="1" dirty="0" err="1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การปรับบทบาท</a:t>
            </a:r>
            <a:r>
              <a:rPr lang="en-US" sz="4400" b="1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4 </a:t>
            </a:r>
            <a:r>
              <a:rPr lang="en-US" sz="4400" b="1" dirty="0" err="1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บทบาทใหม่</a:t>
            </a:r>
            <a:endParaRPr lang="en-US" sz="4400" b="1" dirty="0">
              <a:solidFill>
                <a:srgbClr val="0070C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2" name="Picture 1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6D3CE8DA-DC38-8821-8E30-EC9898EFB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82882"/>
            <a:ext cx="5562598" cy="4065418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B095893-55F6-75B7-99FF-51FEC9FF4687}"/>
              </a:ext>
            </a:extLst>
          </p:cNvPr>
          <p:cNvSpPr txBox="1"/>
          <p:nvPr/>
        </p:nvSpPr>
        <p:spPr>
          <a:xfrm>
            <a:off x="17259300" y="94107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endParaRPr lang="th-TH" sz="28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841A4F3-C980-5683-95D1-F881DAC8E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9" t="20675" r="1777" b="7325"/>
          <a:stretch/>
        </p:blipFill>
        <p:spPr>
          <a:xfrm>
            <a:off x="609600" y="2234749"/>
            <a:ext cx="6620511" cy="687514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ED61FC7-0F2E-39CE-B506-C08CE0A9C852}"/>
              </a:ext>
            </a:extLst>
          </p:cNvPr>
          <p:cNvSpPr txBox="1"/>
          <p:nvPr/>
        </p:nvSpPr>
        <p:spPr>
          <a:xfrm>
            <a:off x="2247900" y="647700"/>
            <a:ext cx="12877800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4000" b="1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“เน้นการใช้ข้อมูลนำเพื่อวางแผนการเปิดฝึกอบรม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4000" b="1" dirty="0">
                <a:solidFill>
                  <a:srgbClr val="0070C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และทดสอบมาตรฐานฝีมือแรงงาน”</a:t>
            </a:r>
            <a:endParaRPr lang="en-US" sz="4000" b="1" dirty="0">
              <a:solidFill>
                <a:srgbClr val="0070C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011C00E-9052-9778-D4CD-55C21870D493}"/>
              </a:ext>
            </a:extLst>
          </p:cNvPr>
          <p:cNvSpPr txBox="1"/>
          <p:nvPr/>
        </p:nvSpPr>
        <p:spPr>
          <a:xfrm>
            <a:off x="6248400" y="2606865"/>
            <a:ext cx="12877800" cy="2333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หน่วยงานส่วนกลางที่ตั้งอยู่ในภูมิภาคเปิดฝึกอบรม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และทดสอบมาตรฐานฝีมือแรงงานด้วยข้อมูล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Dashboard/ Data Visualization</a:t>
            </a:r>
            <a:endParaRPr lang="th-TH" sz="3200" dirty="0">
              <a:solidFill>
                <a:srgbClr val="283035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4400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อย่างน้อยร้อยละ </a:t>
            </a:r>
            <a:r>
              <a:rPr lang="en-US" sz="4400" b="1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50</a:t>
            </a:r>
            <a:endParaRPr lang="th-TH" sz="4400" b="1" dirty="0">
              <a:solidFill>
                <a:schemeClr val="tx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8EC9E63-5402-55AC-FA28-7C9521113239}"/>
              </a:ext>
            </a:extLst>
          </p:cNvPr>
          <p:cNvSpPr txBox="1"/>
          <p:nvPr/>
        </p:nvSpPr>
        <p:spPr>
          <a:xfrm>
            <a:off x="6241942" y="5672323"/>
            <a:ext cx="12877800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ตามนโยบายพิเศษ</a:t>
            </a:r>
            <a:r>
              <a:rPr lang="en-US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/</a:t>
            </a: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เร่งด่วน</a:t>
            </a:r>
            <a:r>
              <a:rPr lang="en-US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/ </a:t>
            </a: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ข้อสั่งการ/ งานที่ได้รับมอบหมาย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4400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อย่างน้อยร้อยละ </a:t>
            </a:r>
            <a:r>
              <a:rPr lang="en-US" sz="4400" b="1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25</a:t>
            </a:r>
            <a:endParaRPr lang="th-TH" sz="4400" b="1" dirty="0">
              <a:solidFill>
                <a:schemeClr val="tx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FD18680-8C97-80FF-6657-2976646D5BC9}"/>
              </a:ext>
            </a:extLst>
          </p:cNvPr>
          <p:cNvSpPr txBox="1"/>
          <p:nvPr/>
        </p:nvSpPr>
        <p:spPr>
          <a:xfrm>
            <a:off x="6248400" y="7764645"/>
            <a:ext cx="12877800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3200" dirty="0">
                <a:solidFill>
                  <a:srgbClr val="2830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ตามความต้องการของหน่วยงาน/ เครือข่าย/ ความพร้อมในพื้นที่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th-TH" sz="4400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อย่างน้อยร้อยละ </a:t>
            </a:r>
            <a:r>
              <a:rPr lang="en-US" sz="4400" b="1" dirty="0">
                <a:solidFill>
                  <a:schemeClr val="tx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25</a:t>
            </a:r>
            <a:endParaRPr lang="th-TH" sz="4400" b="1" dirty="0">
              <a:solidFill>
                <a:schemeClr val="tx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1432EFF-24D3-D3C6-7D03-FA241EAD1B0E}"/>
              </a:ext>
            </a:extLst>
          </p:cNvPr>
          <p:cNvSpPr txBox="1"/>
          <p:nvPr/>
        </p:nvSpPr>
        <p:spPr>
          <a:xfrm>
            <a:off x="17259300" y="9410700"/>
            <a:ext cx="13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endParaRPr lang="th-TH" sz="28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554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B417AD-E3F4-52C8-9298-53D9BEC95B51}"/>
              </a:ext>
            </a:extLst>
          </p:cNvPr>
          <p:cNvSpPr txBox="1"/>
          <p:nvPr/>
        </p:nvSpPr>
        <p:spPr>
          <a:xfrm>
            <a:off x="1401305" y="421820"/>
            <a:ext cx="15697199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defRPr/>
            </a:pPr>
            <a:r>
              <a:rPr lang="th-TH" sz="4000" b="1" dirty="0">
                <a:solidFill>
                  <a:srgbClr val="0070C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การพัฒนาและการรังสรรค์นวัตกรรมในรูปแบบใหม่ (</a:t>
            </a:r>
            <a:r>
              <a:rPr lang="en-US" sz="4000" b="1" dirty="0">
                <a:solidFill>
                  <a:srgbClr val="0070C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Sandbox)</a:t>
            </a:r>
            <a:endParaRPr lang="th-TH" sz="4000" b="1" dirty="0">
              <a:solidFill>
                <a:srgbClr val="0070C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4467204-4E46-B229-28E7-D983A1FDD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412094"/>
              </p:ext>
            </p:extLst>
          </p:nvPr>
        </p:nvGraphicFramePr>
        <p:xfrm>
          <a:off x="1966441" y="5829821"/>
          <a:ext cx="14416216" cy="2253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4E21EE7-DEE6-BB90-DDE4-D72FE52C490D}"/>
              </a:ext>
            </a:extLst>
          </p:cNvPr>
          <p:cNvGrpSpPr/>
          <p:nvPr/>
        </p:nvGrpSpPr>
        <p:grpSpPr>
          <a:xfrm>
            <a:off x="1173549" y="1256385"/>
            <a:ext cx="16001999" cy="8801219"/>
            <a:chOff x="4914900" y="2705100"/>
            <a:chExt cx="8458200" cy="5257800"/>
          </a:xfrm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D1DD57A-7E9C-3CD0-C4FE-E54DFEEC9BD7}"/>
                </a:ext>
              </a:extLst>
            </p:cNvPr>
            <p:cNvSpPr/>
            <p:nvPr/>
          </p:nvSpPr>
          <p:spPr>
            <a:xfrm>
              <a:off x="4914900" y="2705100"/>
              <a:ext cx="8458200" cy="5257800"/>
            </a:xfrm>
            <a:prstGeom prst="rect">
              <a:avLst/>
            </a:prstGeom>
            <a:ln>
              <a:noFill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:a16="http://schemas.microsoft.com/office/drawing/2014/main" id="{8CC62830-4EF1-EEB0-6A62-CFB454782186}"/>
                </a:ext>
              </a:extLst>
            </p:cNvPr>
            <p:cNvSpPr/>
            <p:nvPr/>
          </p:nvSpPr>
          <p:spPr>
            <a:xfrm>
              <a:off x="7962897" y="5675858"/>
              <a:ext cx="2362205" cy="2283714"/>
            </a:xfrm>
            <a:custGeom>
              <a:avLst/>
              <a:gdLst>
                <a:gd name="connsiteX0" fmla="*/ 0 w 2362205"/>
                <a:gd name="connsiteY0" fmla="*/ 1141857 h 2283714"/>
                <a:gd name="connsiteX1" fmla="*/ 1181103 w 2362205"/>
                <a:gd name="connsiteY1" fmla="*/ 0 h 2283714"/>
                <a:gd name="connsiteX2" fmla="*/ 2362206 w 2362205"/>
                <a:gd name="connsiteY2" fmla="*/ 1141857 h 2283714"/>
                <a:gd name="connsiteX3" fmla="*/ 1181103 w 2362205"/>
                <a:gd name="connsiteY3" fmla="*/ 2283714 h 2283714"/>
                <a:gd name="connsiteX4" fmla="*/ 0 w 2362205"/>
                <a:gd name="connsiteY4" fmla="*/ 1141857 h 228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205" h="2283714">
                  <a:moveTo>
                    <a:pt x="0" y="1141857"/>
                  </a:moveTo>
                  <a:cubicBezTo>
                    <a:pt x="0" y="511227"/>
                    <a:pt x="528798" y="0"/>
                    <a:pt x="1181103" y="0"/>
                  </a:cubicBezTo>
                  <a:cubicBezTo>
                    <a:pt x="1833408" y="0"/>
                    <a:pt x="2362206" y="511227"/>
                    <a:pt x="2362206" y="1141857"/>
                  </a:cubicBezTo>
                  <a:cubicBezTo>
                    <a:pt x="2362206" y="1772487"/>
                    <a:pt x="1833408" y="2283714"/>
                    <a:pt x="1181103" y="2283714"/>
                  </a:cubicBezTo>
                  <a:cubicBezTo>
                    <a:pt x="528798" y="2283714"/>
                    <a:pt x="0" y="1772487"/>
                    <a:pt x="0" y="1141857"/>
                  </a:cubicBezTo>
                  <a:close/>
                </a:path>
              </a:pathLst>
            </a:cu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7367" tIns="345872" rIns="357367" bIns="34587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solidFill>
                    <a:sysClr val="window" lastClr="FFFFFF"/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Government</a:t>
              </a:r>
              <a:r>
                <a:rPr lang="th-TH" sz="4000" b="1" kern="1200" dirty="0">
                  <a:solidFill>
                    <a:sysClr val="window" lastClr="FFFFFF"/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 </a:t>
              </a:r>
              <a:r>
                <a:rPr lang="en-US" sz="4000" b="1" kern="1200" dirty="0">
                  <a:solidFill>
                    <a:sysClr val="window" lastClr="FFFFFF"/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Innovation (Sandbox approach)</a:t>
              </a:r>
            </a:p>
          </p:txBody>
        </p:sp>
        <p:sp>
          <p:nvSpPr>
            <p:cNvPr id="13" name="ลูกศร: ซ้าย 12">
              <a:extLst>
                <a:ext uri="{FF2B5EF4-FFF2-40B4-BE49-F238E27FC236}">
                  <a16:creationId xmlns:a16="http://schemas.microsoft.com/office/drawing/2014/main" id="{B6B93624-96E9-EC00-4533-444EDDFB4630}"/>
                </a:ext>
              </a:extLst>
            </p:cNvPr>
            <p:cNvSpPr/>
            <p:nvPr/>
          </p:nvSpPr>
          <p:spPr>
            <a:xfrm rot="13063368">
              <a:off x="6163783" y="5025830"/>
              <a:ext cx="2299189" cy="65085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4" name="รูปแบบอิสระ: รูปร่าง 13">
              <a:extLst>
                <a:ext uri="{FF2B5EF4-FFF2-40B4-BE49-F238E27FC236}">
                  <a16:creationId xmlns:a16="http://schemas.microsoft.com/office/drawing/2014/main" id="{17935245-8CF0-A3AF-778F-DF0DA17ACE1A}"/>
                </a:ext>
              </a:extLst>
            </p:cNvPr>
            <p:cNvSpPr/>
            <p:nvPr/>
          </p:nvSpPr>
          <p:spPr>
            <a:xfrm>
              <a:off x="5212540" y="3747917"/>
              <a:ext cx="2169528" cy="1735622"/>
            </a:xfrm>
            <a:custGeom>
              <a:avLst/>
              <a:gdLst>
                <a:gd name="connsiteX0" fmla="*/ 0 w 2169528"/>
                <a:gd name="connsiteY0" fmla="*/ 173562 h 1735622"/>
                <a:gd name="connsiteX1" fmla="*/ 173562 w 2169528"/>
                <a:gd name="connsiteY1" fmla="*/ 0 h 1735622"/>
                <a:gd name="connsiteX2" fmla="*/ 1995966 w 2169528"/>
                <a:gd name="connsiteY2" fmla="*/ 0 h 1735622"/>
                <a:gd name="connsiteX3" fmla="*/ 2169528 w 2169528"/>
                <a:gd name="connsiteY3" fmla="*/ 173562 h 1735622"/>
                <a:gd name="connsiteX4" fmla="*/ 2169528 w 2169528"/>
                <a:gd name="connsiteY4" fmla="*/ 1562060 h 1735622"/>
                <a:gd name="connsiteX5" fmla="*/ 1995966 w 2169528"/>
                <a:gd name="connsiteY5" fmla="*/ 1735622 h 1735622"/>
                <a:gd name="connsiteX6" fmla="*/ 173562 w 2169528"/>
                <a:gd name="connsiteY6" fmla="*/ 1735622 h 1735622"/>
                <a:gd name="connsiteX7" fmla="*/ 0 w 2169528"/>
                <a:gd name="connsiteY7" fmla="*/ 1562060 h 1735622"/>
                <a:gd name="connsiteX8" fmla="*/ 0 w 2169528"/>
                <a:gd name="connsiteY8" fmla="*/ 173562 h 173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528" h="1735622">
                  <a:moveTo>
                    <a:pt x="0" y="173562"/>
                  </a:moveTo>
                  <a:cubicBezTo>
                    <a:pt x="0" y="77706"/>
                    <a:pt x="77706" y="0"/>
                    <a:pt x="173562" y="0"/>
                  </a:cubicBezTo>
                  <a:lnTo>
                    <a:pt x="1995966" y="0"/>
                  </a:lnTo>
                  <a:cubicBezTo>
                    <a:pt x="2091822" y="0"/>
                    <a:pt x="2169528" y="77706"/>
                    <a:pt x="2169528" y="173562"/>
                  </a:cubicBezTo>
                  <a:lnTo>
                    <a:pt x="2169528" y="1562060"/>
                  </a:lnTo>
                  <a:cubicBezTo>
                    <a:pt x="2169528" y="1657916"/>
                    <a:pt x="2091822" y="1735622"/>
                    <a:pt x="1995966" y="1735622"/>
                  </a:cubicBezTo>
                  <a:lnTo>
                    <a:pt x="173562" y="1735622"/>
                  </a:lnTo>
                  <a:cubicBezTo>
                    <a:pt x="77706" y="1735622"/>
                    <a:pt x="0" y="1657916"/>
                    <a:pt x="0" y="1562060"/>
                  </a:cubicBezTo>
                  <a:lnTo>
                    <a:pt x="0" y="1735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125" tIns="85125" rIns="85125" bIns="851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1. </a:t>
              </a: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ให้อิสระความคล่องตัว    ทางการบริหาร </a:t>
              </a:r>
              <a:b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</a:b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(ยกเว้นกฎระเบียบของ</a:t>
              </a:r>
              <a:b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</a:b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ทางราชการ) แต่ต้องมีภาระรับผิดชอบต่อผลงาน</a:t>
              </a:r>
              <a:endParaRPr lang="en-US" sz="2800" b="1" kern="1200" dirty="0">
                <a:solidFill>
                  <a:schemeClr val="tx2">
                    <a:lumMod val="50000"/>
                  </a:scheme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endParaRPr>
            </a:p>
          </p:txBody>
        </p:sp>
        <p:sp>
          <p:nvSpPr>
            <p:cNvPr id="15" name="ลูกศร: ซ้าย 14">
              <a:extLst>
                <a:ext uri="{FF2B5EF4-FFF2-40B4-BE49-F238E27FC236}">
                  <a16:creationId xmlns:a16="http://schemas.microsoft.com/office/drawing/2014/main" id="{523E10FE-175E-9F66-2F54-7882E8E872AE}"/>
                </a:ext>
              </a:extLst>
            </p:cNvPr>
            <p:cNvSpPr/>
            <p:nvPr/>
          </p:nvSpPr>
          <p:spPr>
            <a:xfrm rot="16200000">
              <a:off x="8151929" y="4369328"/>
              <a:ext cx="1984140" cy="65085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6" name="รูปแบบอิสระ: รูปร่าง 15">
              <a:extLst>
                <a:ext uri="{FF2B5EF4-FFF2-40B4-BE49-F238E27FC236}">
                  <a16:creationId xmlns:a16="http://schemas.microsoft.com/office/drawing/2014/main" id="{D7CB5B43-37B6-E8DC-21A7-178A026152D1}"/>
                </a:ext>
              </a:extLst>
            </p:cNvPr>
            <p:cNvSpPr/>
            <p:nvPr/>
          </p:nvSpPr>
          <p:spPr>
            <a:xfrm>
              <a:off x="7962897" y="2767647"/>
              <a:ext cx="2362204" cy="1735622"/>
            </a:xfrm>
            <a:custGeom>
              <a:avLst/>
              <a:gdLst>
                <a:gd name="connsiteX0" fmla="*/ 0 w 2362204"/>
                <a:gd name="connsiteY0" fmla="*/ 173562 h 1735622"/>
                <a:gd name="connsiteX1" fmla="*/ 173562 w 2362204"/>
                <a:gd name="connsiteY1" fmla="*/ 0 h 1735622"/>
                <a:gd name="connsiteX2" fmla="*/ 2188642 w 2362204"/>
                <a:gd name="connsiteY2" fmla="*/ 0 h 1735622"/>
                <a:gd name="connsiteX3" fmla="*/ 2362204 w 2362204"/>
                <a:gd name="connsiteY3" fmla="*/ 173562 h 1735622"/>
                <a:gd name="connsiteX4" fmla="*/ 2362204 w 2362204"/>
                <a:gd name="connsiteY4" fmla="*/ 1562060 h 1735622"/>
                <a:gd name="connsiteX5" fmla="*/ 2188642 w 2362204"/>
                <a:gd name="connsiteY5" fmla="*/ 1735622 h 1735622"/>
                <a:gd name="connsiteX6" fmla="*/ 173562 w 2362204"/>
                <a:gd name="connsiteY6" fmla="*/ 1735622 h 1735622"/>
                <a:gd name="connsiteX7" fmla="*/ 0 w 2362204"/>
                <a:gd name="connsiteY7" fmla="*/ 1562060 h 1735622"/>
                <a:gd name="connsiteX8" fmla="*/ 0 w 2362204"/>
                <a:gd name="connsiteY8" fmla="*/ 173562 h 173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204" h="1735622">
                  <a:moveTo>
                    <a:pt x="0" y="173562"/>
                  </a:moveTo>
                  <a:cubicBezTo>
                    <a:pt x="0" y="77706"/>
                    <a:pt x="77706" y="0"/>
                    <a:pt x="173562" y="0"/>
                  </a:cubicBezTo>
                  <a:lnTo>
                    <a:pt x="2188642" y="0"/>
                  </a:lnTo>
                  <a:cubicBezTo>
                    <a:pt x="2284498" y="0"/>
                    <a:pt x="2362204" y="77706"/>
                    <a:pt x="2362204" y="173562"/>
                  </a:cubicBezTo>
                  <a:lnTo>
                    <a:pt x="2362204" y="1562060"/>
                  </a:lnTo>
                  <a:cubicBezTo>
                    <a:pt x="2362204" y="1657916"/>
                    <a:pt x="2284498" y="1735622"/>
                    <a:pt x="2188642" y="1735622"/>
                  </a:cubicBezTo>
                  <a:lnTo>
                    <a:pt x="173562" y="1735622"/>
                  </a:lnTo>
                  <a:cubicBezTo>
                    <a:pt x="77706" y="1735622"/>
                    <a:pt x="0" y="1657916"/>
                    <a:pt x="0" y="1562060"/>
                  </a:cubicBezTo>
                  <a:lnTo>
                    <a:pt x="0" y="1735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125" tIns="85125" rIns="85125" bIns="851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2. </a:t>
              </a: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เป็นการทดลองริเริ่ม</a:t>
              </a:r>
              <a:b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</a:b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ในวงจำกัด </a:t>
              </a:r>
              <a:b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</a:br>
              <a:r>
                <a:rPr lang="th-TH" sz="2800" b="1" kern="1200" dirty="0">
                  <a:solidFill>
                    <a:schemeClr val="tx2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(บางพื้นที่ หรือบางหน่วยงาน) เพื่อให้เกิดประสบการณ์และการเรียนรู้ก่อนขยายผล</a:t>
              </a:r>
              <a:endParaRPr lang="en-US" sz="2800" b="1" kern="1200" dirty="0">
                <a:solidFill>
                  <a:schemeClr val="tx2">
                    <a:lumMod val="50000"/>
                  </a:scheme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endParaRPr>
            </a:p>
          </p:txBody>
        </p:sp>
        <p:sp>
          <p:nvSpPr>
            <p:cNvPr id="17" name="ลูกศร: ซ้าย 16">
              <a:extLst>
                <a:ext uri="{FF2B5EF4-FFF2-40B4-BE49-F238E27FC236}">
                  <a16:creationId xmlns:a16="http://schemas.microsoft.com/office/drawing/2014/main" id="{68381C6A-120D-100C-5D66-1A1AE40B31E3}"/>
                </a:ext>
              </a:extLst>
            </p:cNvPr>
            <p:cNvSpPr/>
            <p:nvPr/>
          </p:nvSpPr>
          <p:spPr>
            <a:xfrm rot="19385016">
              <a:off x="9869456" y="5156323"/>
              <a:ext cx="2127967" cy="65085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:a16="http://schemas.microsoft.com/office/drawing/2014/main" id="{B49F61BA-D55A-9257-75B2-CC4746FD1AC8}"/>
                </a:ext>
              </a:extLst>
            </p:cNvPr>
            <p:cNvSpPr/>
            <p:nvPr/>
          </p:nvSpPr>
          <p:spPr>
            <a:xfrm>
              <a:off x="10792209" y="3896705"/>
              <a:ext cx="2169528" cy="1735622"/>
            </a:xfrm>
            <a:custGeom>
              <a:avLst/>
              <a:gdLst>
                <a:gd name="connsiteX0" fmla="*/ 0 w 2169528"/>
                <a:gd name="connsiteY0" fmla="*/ 173562 h 1735622"/>
                <a:gd name="connsiteX1" fmla="*/ 173562 w 2169528"/>
                <a:gd name="connsiteY1" fmla="*/ 0 h 1735622"/>
                <a:gd name="connsiteX2" fmla="*/ 1995966 w 2169528"/>
                <a:gd name="connsiteY2" fmla="*/ 0 h 1735622"/>
                <a:gd name="connsiteX3" fmla="*/ 2169528 w 2169528"/>
                <a:gd name="connsiteY3" fmla="*/ 173562 h 1735622"/>
                <a:gd name="connsiteX4" fmla="*/ 2169528 w 2169528"/>
                <a:gd name="connsiteY4" fmla="*/ 1562060 h 1735622"/>
                <a:gd name="connsiteX5" fmla="*/ 1995966 w 2169528"/>
                <a:gd name="connsiteY5" fmla="*/ 1735622 h 1735622"/>
                <a:gd name="connsiteX6" fmla="*/ 173562 w 2169528"/>
                <a:gd name="connsiteY6" fmla="*/ 1735622 h 1735622"/>
                <a:gd name="connsiteX7" fmla="*/ 0 w 2169528"/>
                <a:gd name="connsiteY7" fmla="*/ 1562060 h 1735622"/>
                <a:gd name="connsiteX8" fmla="*/ 0 w 2169528"/>
                <a:gd name="connsiteY8" fmla="*/ 173562 h 173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528" h="1735622">
                  <a:moveTo>
                    <a:pt x="0" y="173562"/>
                  </a:moveTo>
                  <a:cubicBezTo>
                    <a:pt x="0" y="77706"/>
                    <a:pt x="77706" y="0"/>
                    <a:pt x="173562" y="0"/>
                  </a:cubicBezTo>
                  <a:lnTo>
                    <a:pt x="1995966" y="0"/>
                  </a:lnTo>
                  <a:cubicBezTo>
                    <a:pt x="2091822" y="0"/>
                    <a:pt x="2169528" y="77706"/>
                    <a:pt x="2169528" y="173562"/>
                  </a:cubicBezTo>
                  <a:lnTo>
                    <a:pt x="2169528" y="1562060"/>
                  </a:lnTo>
                  <a:cubicBezTo>
                    <a:pt x="2169528" y="1657916"/>
                    <a:pt x="2091822" y="1735622"/>
                    <a:pt x="1995966" y="1735622"/>
                  </a:cubicBezTo>
                  <a:lnTo>
                    <a:pt x="173562" y="1735622"/>
                  </a:lnTo>
                  <a:cubicBezTo>
                    <a:pt x="77706" y="1735622"/>
                    <a:pt x="0" y="1657916"/>
                    <a:pt x="0" y="1562060"/>
                  </a:cubicBezTo>
                  <a:lnTo>
                    <a:pt x="0" y="173562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125" tIns="85125" rIns="85125" bIns="851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chemeClr val="accent4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3.</a:t>
              </a:r>
              <a:r>
                <a:rPr lang="th-TH" sz="2800" b="1" kern="1200" dirty="0">
                  <a:solidFill>
                    <a:schemeClr val="accent4">
                      <a:lumMod val="50000"/>
                    </a:scheme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rPr>
                <a:t> การสานพลังความร่วมมือของภาคส่วนต่าง ๆ ตามแนวทางประชารัฐ</a:t>
              </a:r>
              <a:endParaRPr lang="en-US" sz="2800" b="1" kern="1200" dirty="0">
                <a:solidFill>
                  <a:schemeClr val="accent4">
                    <a:lumMod val="50000"/>
                  </a:scheme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AD527E-DF98-5EB8-E0BC-2C161CE598F1}"/>
              </a:ext>
            </a:extLst>
          </p:cNvPr>
          <p:cNvSpPr txBox="1"/>
          <p:nvPr/>
        </p:nvSpPr>
        <p:spPr>
          <a:xfrm>
            <a:off x="1925933" y="7739117"/>
            <a:ext cx="51898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th-TH" sz="2800" kern="0" dirty="0">
                <a:solidFill>
                  <a:srgbClr val="C0BEAF">
                    <a:lumMod val="50000"/>
                  </a:srgb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ปัญหามีความสลับซับซ้อน เชื่อมโยงหลายมิติ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th-TH" sz="2800" kern="0" dirty="0">
                <a:solidFill>
                  <a:srgbClr val="C0BEAF">
                    <a:lumMod val="50000"/>
                  </a:srgb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ยากที่จะแก้ไขได้สำเร็จโดยเร็วภายใต้เงื่อนไขของระบบและกลไก</a:t>
            </a:r>
            <a:br>
              <a:rPr lang="th-TH" sz="2800" kern="0" dirty="0">
                <a:solidFill>
                  <a:srgbClr val="C0BEAF">
                    <a:lumMod val="50000"/>
                  </a:srgb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</a:br>
            <a:r>
              <a:rPr lang="th-TH" sz="2800" kern="0" dirty="0">
                <a:solidFill>
                  <a:srgbClr val="C0BEAF">
                    <a:lumMod val="50000"/>
                  </a:srgbClr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ที่เป็นอยู่</a:t>
            </a:r>
            <a:endParaRPr lang="en-US" sz="2800" kern="0" dirty="0">
              <a:solidFill>
                <a:srgbClr val="C0BEAF">
                  <a:lumMod val="50000"/>
                </a:srgbClr>
              </a:solidFill>
              <a:latin typeface="Kanit" panose="00000500000000000000" pitchFamily="2" charset="-34"/>
              <a:ea typeface="Tahoma" pitchFamily="34" charset="0"/>
              <a:cs typeface="Kanit" panose="00000500000000000000" pitchFamily="2" charset="-34"/>
            </a:endParaRPr>
          </a:p>
        </p:txBody>
      </p:sp>
      <p:pic>
        <p:nvPicPr>
          <p:cNvPr id="8" name="Picture 1" descr="C:\Users\ASUS-ADMIN\Desktop\ดาวน์โหลด (2).png">
            <a:extLst>
              <a:ext uri="{FF2B5EF4-FFF2-40B4-BE49-F238E27FC236}">
                <a16:creationId xmlns:a16="http://schemas.microsoft.com/office/drawing/2014/main" id="{BE387244-877F-A573-7E15-985EDCD6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1171" y="2538617"/>
            <a:ext cx="853649" cy="972701"/>
          </a:xfrm>
          <a:prstGeom prst="rect">
            <a:avLst/>
          </a:prstGeom>
          <a:noFill/>
        </p:spPr>
      </p:pic>
      <p:pic>
        <p:nvPicPr>
          <p:cNvPr id="9" name="รูปภาพ 76">
            <a:extLst>
              <a:ext uri="{FF2B5EF4-FFF2-40B4-BE49-F238E27FC236}">
                <a16:creationId xmlns:a16="http://schemas.microsoft.com/office/drawing/2014/main" id="{6D470A79-3333-1B4B-6D18-E31BCABA7B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189" y="3097087"/>
            <a:ext cx="765139" cy="871847"/>
          </a:xfrm>
          <a:prstGeom prst="rect">
            <a:avLst/>
          </a:prstGeom>
        </p:spPr>
      </p:pic>
      <p:pic>
        <p:nvPicPr>
          <p:cNvPr id="10" name="รูปภาพ 21">
            <a:extLst>
              <a:ext uri="{FF2B5EF4-FFF2-40B4-BE49-F238E27FC236}">
                <a16:creationId xmlns:a16="http://schemas.microsoft.com/office/drawing/2014/main" id="{6355AE2B-2A92-227B-7E90-71A8A27F2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45" y="1237335"/>
            <a:ext cx="829243" cy="944891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611D9C17-93F6-D044-F7D0-841E91598A95}"/>
              </a:ext>
            </a:extLst>
          </p:cNvPr>
          <p:cNvSpPr txBox="1"/>
          <p:nvPr/>
        </p:nvSpPr>
        <p:spPr>
          <a:xfrm>
            <a:off x="17259300" y="9410700"/>
            <a:ext cx="3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endParaRPr lang="th-TH" sz="28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995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14">
            <a:extLst>
              <a:ext uri="{FF2B5EF4-FFF2-40B4-BE49-F238E27FC236}">
                <a16:creationId xmlns:a16="http://schemas.microsoft.com/office/drawing/2014/main" id="{A66DE53E-8A27-993C-E731-BBC4CA59335D}"/>
              </a:ext>
            </a:extLst>
          </p:cNvPr>
          <p:cNvSpPr/>
          <p:nvPr/>
        </p:nvSpPr>
        <p:spPr>
          <a:xfrm>
            <a:off x="1981200" y="1485900"/>
            <a:ext cx="13792200" cy="139204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>
              <a:solidFill>
                <a:prstClr val="white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4F6F0-FCFF-9F60-3354-A79AF74B5978}"/>
              </a:ext>
            </a:extLst>
          </p:cNvPr>
          <p:cNvSpPr/>
          <p:nvPr/>
        </p:nvSpPr>
        <p:spPr>
          <a:xfrm>
            <a:off x="2158456" y="1784950"/>
            <a:ext cx="13462544" cy="122495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th-TH" sz="2800" b="1" u="sng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หลักการ</a:t>
            </a:r>
            <a:r>
              <a:rPr lang="en-US" sz="2800" b="1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 : </a:t>
            </a:r>
            <a:r>
              <a:rPr lang="th-TH" sz="2800" b="1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 ให้อิสระความคล่องตัวในการบริหาร (ลดการควบคุม) เพื่อให้ได้ผลสัมฤทธิ์</a:t>
            </a:r>
            <a:endParaRPr lang="en-US" sz="2800" b="1" dirty="0">
              <a:solidFill>
                <a:prstClr val="white"/>
              </a:solidFill>
              <a:latin typeface="Kanit" panose="00000500000000000000" pitchFamily="2" charset="-34"/>
              <a:ea typeface="Tahoma" pitchFamily="34" charset="0"/>
              <a:cs typeface="Kanit" panose="00000500000000000000" pitchFamily="2" charset="-34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Giving managerial flexibility waiver</a:t>
            </a:r>
            <a:r>
              <a:rPr lang="th-TH" sz="2800" b="1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 (</a:t>
            </a:r>
            <a:r>
              <a:rPr lang="en-US" sz="2800" b="1" dirty="0">
                <a:solidFill>
                  <a:prstClr val="white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relaxing control)  in return for results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FC7527E-4B4C-EAF6-1881-56E891D40F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7"/>
          <a:stretch/>
        </p:blipFill>
        <p:spPr>
          <a:xfrm>
            <a:off x="6109449" y="6658461"/>
            <a:ext cx="4820461" cy="2828439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37997931-1C05-099D-0B31-D40ECADA054C}"/>
              </a:ext>
            </a:extLst>
          </p:cNvPr>
          <p:cNvGrpSpPr/>
          <p:nvPr/>
        </p:nvGrpSpPr>
        <p:grpSpPr>
          <a:xfrm rot="20785334">
            <a:off x="9628974" y="3680797"/>
            <a:ext cx="4725615" cy="4242045"/>
            <a:chOff x="5285892" y="527388"/>
            <a:chExt cx="3237182" cy="3205898"/>
          </a:xfrm>
        </p:grpSpPr>
        <p:sp>
          <p:nvSpPr>
            <p:cNvPr id="8" name="Ellipse 98">
              <a:extLst>
                <a:ext uri="{FF2B5EF4-FFF2-40B4-BE49-F238E27FC236}">
                  <a16:creationId xmlns:a16="http://schemas.microsoft.com/office/drawing/2014/main" id="{5C3627E3-D331-AA21-08F5-39F03C390660}"/>
                </a:ext>
              </a:extLst>
            </p:cNvPr>
            <p:cNvSpPr/>
            <p:nvPr/>
          </p:nvSpPr>
          <p:spPr bwMode="auto">
            <a:xfrm rot="235593">
              <a:off x="5285892" y="3127648"/>
              <a:ext cx="2352803" cy="491122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tx1">
                    <a:lumMod val="50000"/>
                    <a:lumOff val="5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sz="1200">
                <a:solidFill>
                  <a:srgbClr val="FFFFFF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05A3C721-57DB-84EE-C1E4-7A40E034EE0E}"/>
                </a:ext>
              </a:extLst>
            </p:cNvPr>
            <p:cNvSpPr/>
            <p:nvPr/>
          </p:nvSpPr>
          <p:spPr>
            <a:xfrm rot="686020">
              <a:off x="5895181" y="2415490"/>
              <a:ext cx="2333625" cy="66422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71BCD6C-C93C-CF0E-57C4-0ABE2FDB68BC}"/>
                </a:ext>
              </a:extLst>
            </p:cNvPr>
            <p:cNvGrpSpPr/>
            <p:nvPr/>
          </p:nvGrpSpPr>
          <p:grpSpPr>
            <a:xfrm rot="366406">
              <a:off x="6134314" y="527388"/>
              <a:ext cx="2388760" cy="2388760"/>
              <a:chOff x="3585786" y="274020"/>
              <a:chExt cx="2388760" cy="2388760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11D3AFB4-1715-9B9A-C680-5D9E85E2A24D}"/>
                  </a:ext>
                </a:extLst>
              </p:cNvPr>
              <p:cNvGrpSpPr/>
              <p:nvPr/>
            </p:nvGrpSpPr>
            <p:grpSpPr>
              <a:xfrm>
                <a:off x="3585786" y="274020"/>
                <a:ext cx="2388760" cy="2388760"/>
                <a:chOff x="3585786" y="274020"/>
                <a:chExt cx="2388760" cy="2388760"/>
              </a:xfrm>
            </p:grpSpPr>
            <p:sp>
              <p:nvSpPr>
                <p:cNvPr id="14" name="Oval 12">
                  <a:extLst>
                    <a:ext uri="{FF2B5EF4-FFF2-40B4-BE49-F238E27FC236}">
                      <a16:creationId xmlns:a16="http://schemas.microsoft.com/office/drawing/2014/main" id="{E3DB6B83-1741-0879-FDFB-558F29ECCB1A}"/>
                    </a:ext>
                  </a:extLst>
                </p:cNvPr>
                <p:cNvSpPr/>
                <p:nvPr/>
              </p:nvSpPr>
              <p:spPr>
                <a:xfrm rot="427788" flipH="1">
                  <a:off x="3585786" y="274020"/>
                  <a:ext cx="2388760" cy="2388760"/>
                </a:xfrm>
                <a:prstGeom prst="ellipse">
                  <a:avLst/>
                </a:prstGeom>
                <a:gradFill flip="none" rotWithShape="1">
                  <a:gsLst>
                    <a:gs pos="33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600" b="1" dirty="0">
                    <a:solidFill>
                      <a:srgbClr val="0070C0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  <p:sp>
              <p:nvSpPr>
                <p:cNvPr id="15" name="Oval 13">
                  <a:extLst>
                    <a:ext uri="{FF2B5EF4-FFF2-40B4-BE49-F238E27FC236}">
                      <a16:creationId xmlns:a16="http://schemas.microsoft.com/office/drawing/2014/main" id="{382D3606-BB06-AAB6-A884-8C5381BE4203}"/>
                    </a:ext>
                  </a:extLst>
                </p:cNvPr>
                <p:cNvSpPr/>
                <p:nvPr/>
              </p:nvSpPr>
              <p:spPr>
                <a:xfrm rot="574328" flipH="1">
                  <a:off x="3788901" y="375878"/>
                  <a:ext cx="2062431" cy="1790691"/>
                </a:xfrm>
                <a:prstGeom prst="ellipse">
                  <a:avLst/>
                </a:prstGeom>
                <a:gradFill flip="none" rotWithShape="1">
                  <a:gsLst>
                    <a:gs pos="67000">
                      <a:schemeClr val="bg1">
                        <a:lumMod val="85000"/>
                        <a:alpha val="0"/>
                      </a:schemeClr>
                    </a:gs>
                    <a:gs pos="0">
                      <a:schemeClr val="bg1">
                        <a:alpha val="78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200">
                    <a:solidFill>
                      <a:prstClr val="white"/>
                    </a:solidFill>
                    <a:latin typeface="Kanit" panose="00000500000000000000" pitchFamily="2" charset="-34"/>
                    <a:cs typeface="Kanit" panose="00000500000000000000" pitchFamily="2" charset="-34"/>
                  </a:endParaRPr>
                </a:p>
              </p:txBody>
            </p:sp>
          </p:grp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E13B411C-31C8-1D01-54D2-36BE89B21CB2}"/>
                  </a:ext>
                </a:extLst>
              </p:cNvPr>
              <p:cNvSpPr/>
              <p:nvPr/>
            </p:nvSpPr>
            <p:spPr>
              <a:xfrm rot="448260" flipH="1">
                <a:off x="3824434" y="874628"/>
                <a:ext cx="1937039" cy="1250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defRPr/>
                </a:pPr>
                <a:r>
                  <a:rPr lang="th-TH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เพิ่มผลผลิต (</a:t>
                </a:r>
                <a:r>
                  <a:rPr lang="en-US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output</a:t>
                </a:r>
                <a:r>
                  <a:rPr lang="th-TH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)</a:t>
                </a:r>
                <a:r>
                  <a:rPr lang="en-US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 </a:t>
                </a:r>
                <a:r>
                  <a:rPr lang="th-TH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และ</a:t>
                </a:r>
                <a:r>
                  <a:rPr lang="en-US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 </a:t>
                </a:r>
              </a:p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defRPr/>
                </a:pPr>
                <a:r>
                  <a:rPr lang="th-TH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ผลลัพธ์ (</a:t>
                </a:r>
                <a:r>
                  <a:rPr lang="en-US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outcome</a:t>
                </a:r>
                <a:r>
                  <a:rPr lang="th-TH" sz="2800" b="1" dirty="0">
                    <a:solidFill>
                      <a:srgbClr val="EEECE1">
                        <a:lumMod val="25000"/>
                      </a:srgbClr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rPr>
                  <a:t>)</a:t>
                </a:r>
                <a:endParaRPr lang="en-US" sz="2800" b="1" dirty="0">
                  <a:solidFill>
                    <a:srgbClr val="EEECE1">
                      <a:lumMod val="25000"/>
                    </a:srgbClr>
                  </a:solidFill>
                  <a:latin typeface="Kanit" panose="00000500000000000000" pitchFamily="2" charset="-34"/>
                  <a:ea typeface="Tahoma" pitchFamily="34" charset="0"/>
                  <a:cs typeface="Kanit" panose="00000500000000000000" pitchFamily="2" charset="-34"/>
                </a:endParaRPr>
              </a:p>
            </p:txBody>
          </p:sp>
        </p:grp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FDEFAC24-8A60-6751-42F1-41BED86F1829}"/>
                </a:ext>
              </a:extLst>
            </p:cNvPr>
            <p:cNvSpPr/>
            <p:nvPr/>
          </p:nvSpPr>
          <p:spPr>
            <a:xfrm rot="1336209">
              <a:off x="5533442" y="2824296"/>
              <a:ext cx="2840595" cy="908990"/>
            </a:xfrm>
            <a:prstGeom prst="ellipse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isometricOffAxis1Top"/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3C9FA39E-89E5-13EE-E0EC-118AE348FB3E}"/>
              </a:ext>
            </a:extLst>
          </p:cNvPr>
          <p:cNvGrpSpPr/>
          <p:nvPr/>
        </p:nvGrpSpPr>
        <p:grpSpPr>
          <a:xfrm rot="695090">
            <a:off x="3018969" y="4101551"/>
            <a:ext cx="4065642" cy="3900819"/>
            <a:chOff x="558066" y="496585"/>
            <a:chExt cx="2952620" cy="3222188"/>
          </a:xfrm>
        </p:grpSpPr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4DFC584C-D42D-B69B-2E76-1E88DE594D40}"/>
                </a:ext>
              </a:extLst>
            </p:cNvPr>
            <p:cNvSpPr/>
            <p:nvPr/>
          </p:nvSpPr>
          <p:spPr>
            <a:xfrm rot="20958298">
              <a:off x="742841" y="2408382"/>
              <a:ext cx="2333625" cy="66422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0E9E48E8-CCC8-B41F-603D-1DAA9CC5A458}"/>
                </a:ext>
              </a:extLst>
            </p:cNvPr>
            <p:cNvGrpSpPr/>
            <p:nvPr/>
          </p:nvGrpSpPr>
          <p:grpSpPr>
            <a:xfrm>
              <a:off x="558066" y="496585"/>
              <a:ext cx="2952620" cy="3222188"/>
              <a:chOff x="937560" y="375602"/>
              <a:chExt cx="2952620" cy="3222188"/>
            </a:xfrm>
          </p:grpSpPr>
          <p:grpSp>
            <p:nvGrpSpPr>
              <p:cNvPr id="19" name="Group 17">
                <a:extLst>
                  <a:ext uri="{FF2B5EF4-FFF2-40B4-BE49-F238E27FC236}">
                    <a16:creationId xmlns:a16="http://schemas.microsoft.com/office/drawing/2014/main" id="{10C965CA-D45E-4B3C-87EC-35172349DD5B}"/>
                  </a:ext>
                </a:extLst>
              </p:cNvPr>
              <p:cNvGrpSpPr/>
              <p:nvPr/>
            </p:nvGrpSpPr>
            <p:grpSpPr>
              <a:xfrm rot="21215437">
                <a:off x="937560" y="375602"/>
                <a:ext cx="2388760" cy="2388760"/>
                <a:chOff x="937154" y="372850"/>
                <a:chExt cx="2388760" cy="2388760"/>
              </a:xfrm>
            </p:grpSpPr>
            <p:grpSp>
              <p:nvGrpSpPr>
                <p:cNvPr id="21" name="Group 19">
                  <a:extLst>
                    <a:ext uri="{FF2B5EF4-FFF2-40B4-BE49-F238E27FC236}">
                      <a16:creationId xmlns:a16="http://schemas.microsoft.com/office/drawing/2014/main" id="{4DBB2505-4C63-8ADE-4B0B-012D8435506F}"/>
                    </a:ext>
                  </a:extLst>
                </p:cNvPr>
                <p:cNvGrpSpPr/>
                <p:nvPr/>
              </p:nvGrpSpPr>
              <p:grpSpPr>
                <a:xfrm>
                  <a:off x="937154" y="372850"/>
                  <a:ext cx="2388760" cy="2388760"/>
                  <a:chOff x="937154" y="372850"/>
                  <a:chExt cx="2388760" cy="2388760"/>
                </a:xfrm>
              </p:grpSpPr>
              <p:sp>
                <p:nvSpPr>
                  <p:cNvPr id="23" name="Oval 21">
                    <a:extLst>
                      <a:ext uri="{FF2B5EF4-FFF2-40B4-BE49-F238E27FC236}">
                        <a16:creationId xmlns:a16="http://schemas.microsoft.com/office/drawing/2014/main" id="{E9EC6039-783A-205B-8C68-AEFAFDBC1DF7}"/>
                      </a:ext>
                    </a:extLst>
                  </p:cNvPr>
                  <p:cNvSpPr/>
                  <p:nvPr/>
                </p:nvSpPr>
                <p:spPr>
                  <a:xfrm rot="21289473">
                    <a:off x="937154" y="372850"/>
                    <a:ext cx="2388760" cy="23887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B0F0"/>
                      </a:gs>
                      <a:gs pos="100000">
                        <a:srgbClr val="0054D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600" b="1" dirty="0">
                      <a:solidFill>
                        <a:srgbClr val="0070C0"/>
                      </a:solidFill>
                      <a:effectLst>
                        <a:innerShdw blurRad="63500" dist="50800" dir="16200000">
                          <a:prstClr val="black">
                            <a:alpha val="50000"/>
                          </a:prstClr>
                        </a:innerShdw>
                      </a:effectLst>
                      <a:latin typeface="Kanit" panose="00000500000000000000" pitchFamily="2" charset="-34"/>
                      <a:cs typeface="Kanit" panose="00000500000000000000" pitchFamily="2" charset="-34"/>
                    </a:endParaRPr>
                  </a:p>
                </p:txBody>
              </p:sp>
              <p:sp>
                <p:nvSpPr>
                  <p:cNvPr id="24" name="Oval 22">
                    <a:extLst>
                      <a:ext uri="{FF2B5EF4-FFF2-40B4-BE49-F238E27FC236}">
                        <a16:creationId xmlns:a16="http://schemas.microsoft.com/office/drawing/2014/main" id="{AB9D9770-592D-AE0D-8609-F11AE911E1A9}"/>
                      </a:ext>
                    </a:extLst>
                  </p:cNvPr>
                  <p:cNvSpPr/>
                  <p:nvPr/>
                </p:nvSpPr>
                <p:spPr>
                  <a:xfrm rot="21142933">
                    <a:off x="1072330" y="473143"/>
                    <a:ext cx="2062431" cy="1790691"/>
                  </a:xfrm>
                  <a:prstGeom prst="ellipse">
                    <a:avLst/>
                  </a:prstGeom>
                  <a:gradFill flip="none" rotWithShape="1">
                    <a:gsLst>
                      <a:gs pos="67000">
                        <a:schemeClr val="bg1">
                          <a:lumMod val="85000"/>
                          <a:alpha val="0"/>
                        </a:schemeClr>
                      </a:gs>
                      <a:gs pos="0">
                        <a:schemeClr val="bg1">
                          <a:alpha val="78000"/>
                        </a:schemeClr>
                      </a:gs>
                    </a:gsLst>
                    <a:lin ang="54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200">
                      <a:solidFill>
                        <a:prstClr val="white"/>
                      </a:solidFill>
                      <a:latin typeface="Kanit" panose="00000500000000000000" pitchFamily="2" charset="-34"/>
                      <a:cs typeface="Kanit" panose="00000500000000000000" pitchFamily="2" charset="-34"/>
                    </a:endParaRPr>
                  </a:p>
                </p:txBody>
              </p:sp>
            </p:grpSp>
            <p:sp>
              <p:nvSpPr>
                <p:cNvPr id="22" name="Rectangle 20">
                  <a:extLst>
                    <a:ext uri="{FF2B5EF4-FFF2-40B4-BE49-F238E27FC236}">
                      <a16:creationId xmlns:a16="http://schemas.microsoft.com/office/drawing/2014/main" id="{DEBD3780-3899-7FE3-8404-58404D5095CB}"/>
                    </a:ext>
                  </a:extLst>
                </p:cNvPr>
                <p:cNvSpPr/>
                <p:nvPr/>
              </p:nvSpPr>
              <p:spPr>
                <a:xfrm rot="21289473">
                  <a:off x="1158064" y="928728"/>
                  <a:ext cx="1937039" cy="1686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1022350">
                    <a:lnSpc>
                      <a:spcPct val="90000"/>
                    </a:lnSpc>
                    <a:spcBef>
                      <a:spcPct val="0"/>
                    </a:spcBef>
                    <a:defRPr/>
                  </a:pPr>
                  <a: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ลดการควบคุม</a:t>
                  </a:r>
                  <a:b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</a:br>
                  <a: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ที่ปัจจัยนำเข้า (</a:t>
                  </a:r>
                  <a:r>
                    <a:rPr lang="en-US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input</a:t>
                  </a:r>
                  <a: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)</a:t>
                  </a:r>
                  <a:r>
                    <a:rPr lang="en-US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 </a:t>
                  </a:r>
                  <a: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และ กระบวนการ (</a:t>
                  </a:r>
                  <a:r>
                    <a:rPr lang="en-US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process</a:t>
                  </a:r>
                  <a:r>
                    <a:rPr lang="th-TH" sz="2800" b="1" dirty="0">
                      <a:solidFill>
                        <a:prstClr val="white"/>
                      </a:solidFill>
                      <a:latin typeface="Kanit" panose="00000500000000000000" pitchFamily="2" charset="-34"/>
                      <a:ea typeface="Tahoma" pitchFamily="34" charset="0"/>
                      <a:cs typeface="Kanit" panose="00000500000000000000" pitchFamily="2" charset="-34"/>
                    </a:rPr>
                    <a:t>)</a:t>
                  </a:r>
                  <a:endParaRPr lang="en-US" sz="2800" b="1" dirty="0">
                    <a:solidFill>
                      <a:prstClr val="white"/>
                    </a:solidFill>
                    <a:latin typeface="Kanit" panose="00000500000000000000" pitchFamily="2" charset="-34"/>
                    <a:ea typeface="Tahoma" pitchFamily="34" charset="0"/>
                    <a:cs typeface="Kanit" panose="00000500000000000000" pitchFamily="2" charset="-34"/>
                  </a:endParaRPr>
                </a:p>
              </p:txBody>
            </p:sp>
          </p:grp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9C3A7C65-A0D4-C994-E3C1-C08DB28EC6A0}"/>
                  </a:ext>
                </a:extLst>
              </p:cNvPr>
              <p:cNvSpPr/>
              <p:nvPr/>
            </p:nvSpPr>
            <p:spPr>
              <a:xfrm rot="21365147">
                <a:off x="1049585" y="2688800"/>
                <a:ext cx="2840595" cy="908990"/>
              </a:xfrm>
              <a:prstGeom prst="ellipse">
                <a:avLst/>
              </a:prstGeom>
              <a:solidFill>
                <a:srgbClr val="0054D0"/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isometricOffAxis1Top"/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200">
                  <a:solidFill>
                    <a:prstClr val="white"/>
                  </a:solidFill>
                  <a:latin typeface="Kanit" panose="00000500000000000000" pitchFamily="2" charset="-34"/>
                  <a:cs typeface="Kanit" panose="00000500000000000000" pitchFamily="2" charset="-34"/>
                </a:endParaRPr>
              </a:p>
            </p:txBody>
          </p:sp>
        </p:grpSp>
      </p:grpSp>
      <p:sp>
        <p:nvSpPr>
          <p:cNvPr id="25" name="AutoShape 3">
            <a:extLst>
              <a:ext uri="{FF2B5EF4-FFF2-40B4-BE49-F238E27FC236}">
                <a16:creationId xmlns:a16="http://schemas.microsoft.com/office/drawing/2014/main" id="{8CD77EE4-5305-8AC4-31C0-1FC59EE0E5FC}"/>
              </a:ext>
            </a:extLst>
          </p:cNvPr>
          <p:cNvSpPr>
            <a:spLocks noChangeArrowheads="1"/>
          </p:cNvSpPr>
          <p:nvPr/>
        </p:nvSpPr>
        <p:spPr bwMode="gray">
          <a:xfrm rot="10800000">
            <a:off x="1600201" y="4195615"/>
            <a:ext cx="1285714" cy="2141605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97ADB5"/>
              </a:gs>
              <a:gs pos="100000">
                <a:srgbClr val="97ADB5">
                  <a:gamma/>
                  <a:tint val="0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kern="0">
              <a:solidFill>
                <a:sysClr val="windowText" lastClr="00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49A3A35D-BEBB-CBD1-5095-7F07B52029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293800" y="3650464"/>
            <a:ext cx="1324236" cy="2355766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prstClr val="black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586A6-B2C8-63DA-9180-062F90E1E4CC}"/>
              </a:ext>
            </a:extLst>
          </p:cNvPr>
          <p:cNvSpPr txBox="1"/>
          <p:nvPr/>
        </p:nvSpPr>
        <p:spPr>
          <a:xfrm>
            <a:off x="3329795" y="8157584"/>
            <a:ext cx="3191900" cy="954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th-TH" sz="2800" b="1" dirty="0">
                <a:solidFill>
                  <a:srgbClr val="002060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มาตรฐานตายตัว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(Standardization)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98BE75-8A95-309C-8FE5-A5711A26EBF2}"/>
              </a:ext>
            </a:extLst>
          </p:cNvPr>
          <p:cNvSpPr txBox="1"/>
          <p:nvPr/>
        </p:nvSpPr>
        <p:spPr>
          <a:xfrm>
            <a:off x="9705500" y="8128390"/>
            <a:ext cx="4472699" cy="954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th-TH" sz="2800" b="1" dirty="0">
                <a:solidFill>
                  <a:srgbClr val="002060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ความยืดหยุ่นคล่องตัว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Kanit" panose="00000500000000000000" pitchFamily="2" charset="-34"/>
                <a:ea typeface="Tahoma" pitchFamily="34" charset="0"/>
                <a:cs typeface="Kanit" panose="00000500000000000000" pitchFamily="2" charset="-34"/>
              </a:rPr>
              <a:t>Flexibility (Tailor-made)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C26918-514B-3E92-A902-23AF32F61670}"/>
              </a:ext>
            </a:extLst>
          </p:cNvPr>
          <p:cNvSpPr txBox="1"/>
          <p:nvPr/>
        </p:nvSpPr>
        <p:spPr>
          <a:xfrm>
            <a:off x="2655911" y="425827"/>
            <a:ext cx="13407838" cy="740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defRPr/>
            </a:pPr>
            <a:r>
              <a:rPr lang="th-TH" sz="4000" b="1" dirty="0">
                <a:solidFill>
                  <a:srgbClr val="0070C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การพัฒนาและการรังสรรค์นวัตกรรมในรูปแบบใหม่ (</a:t>
            </a:r>
            <a:r>
              <a:rPr lang="en-US" sz="4000" b="1" dirty="0">
                <a:solidFill>
                  <a:srgbClr val="0070C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Sandbox)</a:t>
            </a:r>
            <a:endParaRPr lang="th-TH" sz="4000" b="1" dirty="0">
              <a:solidFill>
                <a:srgbClr val="0070C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FA472C65-6B55-5EE5-9EE1-CB57F4B0FB1A}"/>
              </a:ext>
            </a:extLst>
          </p:cNvPr>
          <p:cNvSpPr txBox="1"/>
          <p:nvPr/>
        </p:nvSpPr>
        <p:spPr>
          <a:xfrm>
            <a:off x="17259300" y="9410701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5</a:t>
            </a:r>
            <a:endParaRPr lang="th-TH" sz="28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551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3362" y="399497"/>
            <a:ext cx="626310" cy="1046030"/>
          </a:xfrm>
          <a:custGeom>
            <a:avLst/>
            <a:gdLst/>
            <a:ahLst/>
            <a:cxnLst/>
            <a:rect l="l" t="t" r="r" b="b"/>
            <a:pathLst>
              <a:path w="626310" h="1046030">
                <a:moveTo>
                  <a:pt x="0" y="0"/>
                </a:moveTo>
                <a:lnTo>
                  <a:pt x="626310" y="0"/>
                </a:lnTo>
                <a:lnTo>
                  <a:pt x="626310" y="1046029"/>
                </a:lnTo>
                <a:lnTo>
                  <a:pt x="0" y="1046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 rot="-5400000">
            <a:off x="-1192637" y="4854643"/>
            <a:ext cx="6638105" cy="1153371"/>
          </a:xfrm>
          <a:custGeom>
            <a:avLst/>
            <a:gdLst/>
            <a:ahLst/>
            <a:cxnLst/>
            <a:rect l="l" t="t" r="r" b="b"/>
            <a:pathLst>
              <a:path w="6638105" h="1153371">
                <a:moveTo>
                  <a:pt x="0" y="0"/>
                </a:moveTo>
                <a:lnTo>
                  <a:pt x="6638105" y="0"/>
                </a:lnTo>
                <a:lnTo>
                  <a:pt x="6638105" y="1153371"/>
                </a:lnTo>
                <a:lnTo>
                  <a:pt x="0" y="115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635901"/>
            <a:ext cx="162306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กระบวนการเปิดฝึกอบรมฝีมือแรงงาน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17933" y="2301641"/>
            <a:ext cx="5914579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สำรวจความต้องการฝึกอบรมฝีมือแรงงาน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7310" y="2336253"/>
            <a:ext cx="338212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02418" y="3536500"/>
            <a:ext cx="5324996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นำผลสำรวจความต้องการฝึกอบรม</a:t>
            </a:r>
          </a:p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ไปจัดทำแผนการฝึกอบรม รายไตรมาส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17933" y="5116686"/>
            <a:ext cx="5346353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เปิดรับสมัครการฝึกอบรม รายไตรมาส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02418" y="6460346"/>
            <a:ext cx="5917778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ประกาศรายชื่อผู้มีสิทธิ์เข้ารับการฝึกอบรม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02418" y="7544204"/>
            <a:ext cx="4610695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ประกาศรายชื่อผู้ผ่านการคัดเลือก</a:t>
            </a:r>
          </a:p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และมีสิทธิ์เข้ารับการฝึกอบรม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69735" y="2301641"/>
            <a:ext cx="2722959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ดำเนินการฝึกอบรม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69735" y="3817487"/>
            <a:ext cx="5331768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วัดผลประเมินผลหลังจากการฝึกอบรม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08356" y="5116686"/>
            <a:ext cx="4689946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ประกาศรายชื่อผู้ผ่านการฝึกอบรม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69735" y="6179358"/>
            <a:ext cx="4047083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รายงานผลการฝึกอบรม</a:t>
            </a:r>
          </a:p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เข้าระบบ DSD Data Center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69735" y="7523018"/>
            <a:ext cx="5663878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นำผลการฝึกอบรมมาวิเคราะห์ </a:t>
            </a:r>
          </a:p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Light"/>
              </a:rPr>
              <a:t>ประกอบการเปิดฝึกอบรมในไตรมาสต่อไป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57310" y="3708488"/>
            <a:ext cx="410021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55896" y="5080722"/>
            <a:ext cx="412849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15191" y="6452957"/>
            <a:ext cx="422449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57310" y="7825192"/>
            <a:ext cx="412105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05</a:t>
            </a:r>
          </a:p>
        </p:txBody>
      </p:sp>
      <p:sp>
        <p:nvSpPr>
          <p:cNvPr id="20" name="Freeform 20"/>
          <p:cNvSpPr/>
          <p:nvPr/>
        </p:nvSpPr>
        <p:spPr>
          <a:xfrm rot="-5400000">
            <a:off x="7042619" y="4854643"/>
            <a:ext cx="6638105" cy="1153371"/>
          </a:xfrm>
          <a:custGeom>
            <a:avLst/>
            <a:gdLst/>
            <a:ahLst/>
            <a:cxnLst/>
            <a:rect l="l" t="t" r="r" b="b"/>
            <a:pathLst>
              <a:path w="6638105" h="1153371">
                <a:moveTo>
                  <a:pt x="0" y="0"/>
                </a:moveTo>
                <a:lnTo>
                  <a:pt x="6638105" y="0"/>
                </a:lnTo>
                <a:lnTo>
                  <a:pt x="6638105" y="1153371"/>
                </a:lnTo>
                <a:lnTo>
                  <a:pt x="0" y="115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145462" y="2336253"/>
            <a:ext cx="432420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93980" y="3708488"/>
            <a:ext cx="407194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8688" y="5080722"/>
            <a:ext cx="437778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45462" y="6452957"/>
            <a:ext cx="432420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09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29512" y="7825192"/>
            <a:ext cx="338212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10</a:t>
            </a:r>
          </a:p>
        </p:txBody>
      </p:sp>
      <p:sp>
        <p:nvSpPr>
          <p:cNvPr id="26" name="Freeform 26"/>
          <p:cNvSpPr/>
          <p:nvPr/>
        </p:nvSpPr>
        <p:spPr>
          <a:xfrm rot="9204740">
            <a:off x="453744" y="7461609"/>
            <a:ext cx="18414190" cy="14965715"/>
          </a:xfrm>
          <a:custGeom>
            <a:avLst/>
            <a:gdLst/>
            <a:ahLst/>
            <a:cxnLst/>
            <a:rect l="l" t="t" r="r" b="b"/>
            <a:pathLst>
              <a:path w="18414190" h="14965715">
                <a:moveTo>
                  <a:pt x="0" y="0"/>
                </a:moveTo>
                <a:lnTo>
                  <a:pt x="18414190" y="0"/>
                </a:lnTo>
                <a:lnTo>
                  <a:pt x="18414190" y="14965715"/>
                </a:lnTo>
                <a:lnTo>
                  <a:pt x="0" y="14965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7169312" y="9153525"/>
            <a:ext cx="179976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04740">
            <a:off x="1627908" y="7461609"/>
            <a:ext cx="18414190" cy="14965715"/>
          </a:xfrm>
          <a:custGeom>
            <a:avLst/>
            <a:gdLst/>
            <a:ahLst/>
            <a:cxnLst/>
            <a:rect l="l" t="t" r="r" b="b"/>
            <a:pathLst>
              <a:path w="18414190" h="14965715">
                <a:moveTo>
                  <a:pt x="0" y="0"/>
                </a:moveTo>
                <a:lnTo>
                  <a:pt x="18414191" y="0"/>
                </a:lnTo>
                <a:lnTo>
                  <a:pt x="18414191" y="14965715"/>
                </a:lnTo>
                <a:lnTo>
                  <a:pt x="0" y="1496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84201" y="454047"/>
            <a:ext cx="162306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รายการข้อมูลฝึกยกระดับฝีมือแรงงาน</a:t>
            </a:r>
          </a:p>
        </p:txBody>
      </p:sp>
      <p:sp>
        <p:nvSpPr>
          <p:cNvPr id="4" name="Freeform 4"/>
          <p:cNvSpPr/>
          <p:nvPr/>
        </p:nvSpPr>
        <p:spPr>
          <a:xfrm>
            <a:off x="2505420" y="238158"/>
            <a:ext cx="983183" cy="1136628"/>
          </a:xfrm>
          <a:custGeom>
            <a:avLst/>
            <a:gdLst/>
            <a:ahLst/>
            <a:cxnLst/>
            <a:rect l="l" t="t" r="r" b="b"/>
            <a:pathLst>
              <a:path w="983183" h="1136628">
                <a:moveTo>
                  <a:pt x="0" y="0"/>
                </a:moveTo>
                <a:lnTo>
                  <a:pt x="983184" y="0"/>
                </a:lnTo>
                <a:lnTo>
                  <a:pt x="983184" y="1136628"/>
                </a:lnTo>
                <a:lnTo>
                  <a:pt x="0" y="113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17027" y="1764744"/>
            <a:ext cx="15319599" cy="8298116"/>
          </a:xfrm>
          <a:custGeom>
            <a:avLst/>
            <a:gdLst/>
            <a:ahLst/>
            <a:cxnLst/>
            <a:rect l="l" t="t" r="r" b="b"/>
            <a:pathLst>
              <a:path w="15319599" h="8298116">
                <a:moveTo>
                  <a:pt x="0" y="0"/>
                </a:moveTo>
                <a:lnTo>
                  <a:pt x="15319599" y="0"/>
                </a:lnTo>
                <a:lnTo>
                  <a:pt x="15319599" y="8298116"/>
                </a:lnTo>
                <a:lnTo>
                  <a:pt x="0" y="829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167877" y="9153525"/>
            <a:ext cx="182846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04740">
            <a:off x="1627908" y="7461609"/>
            <a:ext cx="18414190" cy="14965715"/>
          </a:xfrm>
          <a:custGeom>
            <a:avLst/>
            <a:gdLst/>
            <a:ahLst/>
            <a:cxnLst/>
            <a:rect l="l" t="t" r="r" b="b"/>
            <a:pathLst>
              <a:path w="18414190" h="14965715">
                <a:moveTo>
                  <a:pt x="0" y="0"/>
                </a:moveTo>
                <a:lnTo>
                  <a:pt x="18414191" y="0"/>
                </a:lnTo>
                <a:lnTo>
                  <a:pt x="18414191" y="14965715"/>
                </a:lnTo>
                <a:lnTo>
                  <a:pt x="0" y="1496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71825" y="454047"/>
            <a:ext cx="162306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รายการข้อมูลการทดสอบมาตรฐานฝีมือแรงงาน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238158"/>
            <a:ext cx="983183" cy="1136628"/>
          </a:xfrm>
          <a:custGeom>
            <a:avLst/>
            <a:gdLst/>
            <a:ahLst/>
            <a:cxnLst/>
            <a:rect l="l" t="t" r="r" b="b"/>
            <a:pathLst>
              <a:path w="983183" h="1136628">
                <a:moveTo>
                  <a:pt x="0" y="0"/>
                </a:moveTo>
                <a:lnTo>
                  <a:pt x="983183" y="0"/>
                </a:lnTo>
                <a:lnTo>
                  <a:pt x="983183" y="1136628"/>
                </a:lnTo>
                <a:lnTo>
                  <a:pt x="0" y="113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82588" y="1520905"/>
            <a:ext cx="16609075" cy="8948139"/>
          </a:xfrm>
          <a:custGeom>
            <a:avLst/>
            <a:gdLst/>
            <a:ahLst/>
            <a:cxnLst/>
            <a:rect l="l" t="t" r="r" b="b"/>
            <a:pathLst>
              <a:path w="16609075" h="8948139">
                <a:moveTo>
                  <a:pt x="0" y="0"/>
                </a:moveTo>
                <a:lnTo>
                  <a:pt x="16609074" y="0"/>
                </a:lnTo>
                <a:lnTo>
                  <a:pt x="16609074" y="8948139"/>
                </a:lnTo>
                <a:lnTo>
                  <a:pt x="0" y="8948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163093" y="9153525"/>
            <a:ext cx="192414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04740">
            <a:off x="716616" y="7779255"/>
            <a:ext cx="18414190" cy="14965715"/>
          </a:xfrm>
          <a:custGeom>
            <a:avLst/>
            <a:gdLst/>
            <a:ahLst/>
            <a:cxnLst/>
            <a:rect l="l" t="t" r="r" b="b"/>
            <a:pathLst>
              <a:path w="18414190" h="14965715">
                <a:moveTo>
                  <a:pt x="0" y="0"/>
                </a:moveTo>
                <a:lnTo>
                  <a:pt x="18414191" y="0"/>
                </a:lnTo>
                <a:lnTo>
                  <a:pt x="18414191" y="14965715"/>
                </a:lnTo>
                <a:lnTo>
                  <a:pt x="0" y="1496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59446" y="390792"/>
            <a:ext cx="162306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 Bold"/>
              </a:rPr>
              <a:t>ระบบรายงานข้อมูล</a:t>
            </a:r>
          </a:p>
        </p:txBody>
      </p:sp>
      <p:sp>
        <p:nvSpPr>
          <p:cNvPr id="4" name="Freeform 4"/>
          <p:cNvSpPr/>
          <p:nvPr/>
        </p:nvSpPr>
        <p:spPr>
          <a:xfrm>
            <a:off x="4959018" y="173356"/>
            <a:ext cx="964490" cy="1139723"/>
          </a:xfrm>
          <a:custGeom>
            <a:avLst/>
            <a:gdLst/>
            <a:ahLst/>
            <a:cxnLst/>
            <a:rect l="l" t="t" r="r" b="b"/>
            <a:pathLst>
              <a:path w="964490" h="1139723">
                <a:moveTo>
                  <a:pt x="0" y="0"/>
                </a:moveTo>
                <a:lnTo>
                  <a:pt x="964491" y="0"/>
                </a:lnTo>
                <a:lnTo>
                  <a:pt x="964491" y="1139722"/>
                </a:lnTo>
                <a:lnTo>
                  <a:pt x="0" y="113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181609" y="1684972"/>
            <a:ext cx="10148175" cy="7789925"/>
          </a:xfrm>
          <a:custGeom>
            <a:avLst/>
            <a:gdLst/>
            <a:ahLst/>
            <a:cxnLst/>
            <a:rect l="l" t="t" r="r" b="b"/>
            <a:pathLst>
              <a:path w="10148175" h="7789925">
                <a:moveTo>
                  <a:pt x="0" y="0"/>
                </a:moveTo>
                <a:lnTo>
                  <a:pt x="10148175" y="0"/>
                </a:lnTo>
                <a:lnTo>
                  <a:pt x="10148175" y="7789925"/>
                </a:lnTo>
                <a:lnTo>
                  <a:pt x="0" y="778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9" r="-91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59018" y="1997603"/>
            <a:ext cx="287272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จัดทำระบบ 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Data Analytic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0806" y="2172228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8569" y="3462988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0806" y="4683125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18569" y="5894101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30806" y="7167347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18569" y="8475376"/>
            <a:ext cx="810285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Bold"/>
                <a:ea typeface="+mn-ea"/>
                <a:cs typeface="+mn-cs"/>
              </a:rPr>
              <a:t>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49828" y="3307413"/>
            <a:ext cx="3405387" cy="65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จัดทำ Data Collection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เก็บรายการประเภทข้อมูล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9018" y="4432300"/>
            <a:ext cx="287272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จัดทำ Data Cleansing/Filter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16161" y="5944901"/>
            <a:ext cx="287272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ประมวลผลข้อมูล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59018" y="7183221"/>
            <a:ext cx="287272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จัดทำ Dashboard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07552" y="8145176"/>
            <a:ext cx="287272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รายงานผล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Calibri"/>
                <a:ea typeface="+mn-ea"/>
                <a:cs typeface="Kanit"/>
              </a:rPr>
              <a:t>การใช้ข้อมูล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68249" y="9153525"/>
            <a:ext cx="182102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035"/>
                </a:solidFill>
                <a:effectLst/>
                <a:uLnTx/>
                <a:uFillTx/>
                <a:latin typeface="Kanit Light"/>
                <a:ea typeface="+mn-ea"/>
                <a:cs typeface="+mn-c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1555</Words>
  <Application>Microsoft Office PowerPoint</Application>
  <PresentationFormat>Custom</PresentationFormat>
  <Paragraphs>329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Kanit Bold</vt:lpstr>
      <vt:lpstr>Kanit Light</vt:lpstr>
      <vt:lpstr>Calibri</vt:lpstr>
      <vt:lpstr>Arial</vt:lpstr>
      <vt:lpstr>Kanit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ประชุมขับเคลื่อน DSD Data-Driven Sandbox</dc:title>
  <dc:creator>boyboss</dc:creator>
  <cp:lastModifiedBy>กลุ่มพัฒนาระบบบริหาร กรมพัฒนาฝีมือแรงงาน</cp:lastModifiedBy>
  <cp:revision>27</cp:revision>
  <cp:lastPrinted>2024-07-30T08:49:35Z</cp:lastPrinted>
  <dcterms:created xsi:type="dcterms:W3CDTF">2006-08-16T00:00:00Z</dcterms:created>
  <dcterms:modified xsi:type="dcterms:W3CDTF">2024-07-30T09:03:27Z</dcterms:modified>
  <dc:identifier>DAFqkbLQa3I</dc:identifier>
</cp:coreProperties>
</file>